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9" r:id="rId3"/>
    <p:sldId id="276" r:id="rId4"/>
    <p:sldId id="260" r:id="rId5"/>
    <p:sldId id="262" r:id="rId6"/>
    <p:sldId id="277" r:id="rId7"/>
    <p:sldId id="265" r:id="rId8"/>
    <p:sldId id="278" r:id="rId9"/>
    <p:sldId id="279" r:id="rId10"/>
    <p:sldId id="280" r:id="rId11"/>
    <p:sldId id="283" r:id="rId12"/>
    <p:sldId id="275" r:id="rId13"/>
    <p:sldId id="281" r:id="rId14"/>
    <p:sldId id="282" r:id="rId15"/>
    <p:sldId id="284" r:id="rId1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12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875BF-1D85-C94C-8169-A5BD6DC8FD66}" type="datetimeFigureOut">
              <a:rPr lang="es-ES" smtClean="0"/>
              <a:t>26/4/19</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23A0-F142-5B4F-B1D7-43BB35C60DBD}" type="slidenum">
              <a:rPr lang="es-ES" smtClean="0"/>
              <a:t>‹Nr.›</a:t>
            </a:fld>
            <a:endParaRPr lang="es-ES"/>
          </a:p>
        </p:txBody>
      </p:sp>
    </p:spTree>
    <p:extLst>
      <p:ext uri="{BB962C8B-B14F-4D97-AF65-F5344CB8AC3E}">
        <p14:creationId xmlns:p14="http://schemas.microsoft.com/office/powerpoint/2010/main" val="19454157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71223A0-F142-5B4F-B1D7-43BB35C60DBD}" type="slidenum">
              <a:rPr lang="es-ES" smtClean="0"/>
              <a:t>2</a:t>
            </a:fld>
            <a:endParaRPr lang="es-ES"/>
          </a:p>
        </p:txBody>
      </p:sp>
    </p:spTree>
    <p:extLst>
      <p:ext uri="{BB962C8B-B14F-4D97-AF65-F5344CB8AC3E}">
        <p14:creationId xmlns:p14="http://schemas.microsoft.com/office/powerpoint/2010/main" val="425941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E6410AE-15AE-064C-BECB-90A55FBC288D}" type="datetimeFigureOut">
              <a:rPr lang="es-ES" smtClean="0"/>
              <a:t>26/4/19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317451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E6410AE-15AE-064C-BECB-90A55FBC288D}" type="datetimeFigureOut">
              <a:rPr lang="es-ES" smtClean="0"/>
              <a:t>26/4/19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408062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E6410AE-15AE-064C-BECB-90A55FBC288D}" type="datetimeFigureOut">
              <a:rPr lang="es-ES" smtClean="0"/>
              <a:t>26/4/19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195941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E6410AE-15AE-064C-BECB-90A55FBC288D}" type="datetimeFigureOut">
              <a:rPr lang="es-ES" smtClean="0"/>
              <a:t>26/4/19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57037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7E6410AE-15AE-064C-BECB-90A55FBC288D}" type="datetimeFigureOut">
              <a:rPr lang="es-ES" smtClean="0"/>
              <a:t>26/4/19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51885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7E6410AE-15AE-064C-BECB-90A55FBC288D}" type="datetimeFigureOut">
              <a:rPr lang="es-ES" smtClean="0"/>
              <a:t>26/4/19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157291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7E6410AE-15AE-064C-BECB-90A55FBC288D}" type="datetimeFigureOut">
              <a:rPr lang="es-ES" smtClean="0"/>
              <a:t>26/4/19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887647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7E6410AE-15AE-064C-BECB-90A55FBC288D}" type="datetimeFigureOut">
              <a:rPr lang="es-ES" smtClean="0"/>
              <a:t>26/4/19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21231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E6410AE-15AE-064C-BECB-90A55FBC288D}" type="datetimeFigureOut">
              <a:rPr lang="es-ES" smtClean="0"/>
              <a:t>26/4/19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539459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7E6410AE-15AE-064C-BECB-90A55FBC288D}" type="datetimeFigureOut">
              <a:rPr lang="es-ES" smtClean="0"/>
              <a:t>26/4/19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298808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7E6410AE-15AE-064C-BECB-90A55FBC288D}" type="datetimeFigureOut">
              <a:rPr lang="es-ES" smtClean="0"/>
              <a:t>26/4/19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EEF7FF3-174E-0D43-8680-7D901D77B60F}" type="slidenum">
              <a:rPr lang="es-ES" smtClean="0"/>
              <a:t>‹Nr.›</a:t>
            </a:fld>
            <a:endParaRPr lang="es-ES"/>
          </a:p>
        </p:txBody>
      </p:sp>
    </p:spTree>
    <p:extLst>
      <p:ext uri="{BB962C8B-B14F-4D97-AF65-F5344CB8AC3E}">
        <p14:creationId xmlns:p14="http://schemas.microsoft.com/office/powerpoint/2010/main" val="16335083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410AE-15AE-064C-BECB-90A55FBC288D}" type="datetimeFigureOut">
              <a:rPr lang="es-ES" smtClean="0"/>
              <a:t>26/4/19</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F7FF3-174E-0D43-8680-7D901D77B60F}" type="slidenum">
              <a:rPr lang="es-ES" smtClean="0"/>
              <a:t>‹Nr.›</a:t>
            </a:fld>
            <a:endParaRPr lang="es-ES"/>
          </a:p>
        </p:txBody>
      </p:sp>
    </p:spTree>
    <p:extLst>
      <p:ext uri="{BB962C8B-B14F-4D97-AF65-F5344CB8AC3E}">
        <p14:creationId xmlns:p14="http://schemas.microsoft.com/office/powerpoint/2010/main" val="4290748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566615" y="2209425"/>
            <a:ext cx="8010770"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fontScale="92500" lnSpcReduction="1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AUTORIZACIONES DE GARANTÍAS GLOBALES</a:t>
            </a:r>
            <a:endParaRPr lang="es-ES" b="1" dirty="0">
              <a:ln/>
              <a:solidFill>
                <a:srgbClr val="FFFF00"/>
              </a:solidFill>
            </a:endParaRPr>
          </a:p>
        </p:txBody>
      </p:sp>
      <p:sp>
        <p:nvSpPr>
          <p:cNvPr id="5" name="Título 1"/>
          <p:cNvSpPr txBox="1">
            <a:spLocks/>
          </p:cNvSpPr>
          <p:nvPr/>
        </p:nvSpPr>
        <p:spPr>
          <a:xfrm>
            <a:off x="4949599" y="5641656"/>
            <a:ext cx="4072577" cy="1370657"/>
          </a:xfrm>
          <a:prstGeom prst="rect">
            <a:avLst/>
          </a:prstGeom>
          <a:ln>
            <a:no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dirty="0" smtClean="0"/>
              <a:t>Mercedes Cano</a:t>
            </a:r>
          </a:p>
          <a:p>
            <a:pPr algn="l"/>
            <a:r>
              <a:rPr lang="es-ES" sz="2000" dirty="0" smtClean="0"/>
              <a:t>Vicente Galiano</a:t>
            </a:r>
          </a:p>
        </p:txBody>
      </p:sp>
      <p:sp>
        <p:nvSpPr>
          <p:cNvPr id="6" name="Título 1"/>
          <p:cNvSpPr txBox="1">
            <a:spLocks/>
          </p:cNvSpPr>
          <p:nvPr/>
        </p:nvSpPr>
        <p:spPr>
          <a:xfrm>
            <a:off x="-118695" y="5695598"/>
            <a:ext cx="3974711" cy="835126"/>
          </a:xfrm>
          <a:prstGeom prst="rect">
            <a:avLst/>
          </a:prstGeom>
          <a:noFill/>
          <a:ln>
            <a:no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Valencia, 25 de abril de 2019  </a:t>
            </a:r>
            <a:endParaRPr lang="es-ES" sz="2000" dirty="0"/>
          </a:p>
        </p:txBody>
      </p:sp>
    </p:spTree>
    <p:extLst>
      <p:ext uri="{BB962C8B-B14F-4D97-AF65-F5344CB8AC3E}">
        <p14:creationId xmlns:p14="http://schemas.microsoft.com/office/powerpoint/2010/main" val="2751749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4503" y="775671"/>
            <a:ext cx="8435990" cy="1633977"/>
          </a:xfrm>
          <a:ln w="38100" cmpd="sng">
            <a:solidFill>
              <a:schemeClr val="accent1"/>
            </a:solidFill>
          </a:ln>
        </p:spPr>
        <p:txBody>
          <a:bodyPr anchor="t">
            <a:noAutofit/>
          </a:bodyPr>
          <a:lstStyle/>
          <a:p>
            <a:pPr algn="just"/>
            <a:r>
              <a:rPr lang="es-ES" sz="1800" dirty="0" smtClean="0"/>
              <a:t>En el supuesto anterior, las instalaciones autorizadas son silos para almacenar graneles. Dependiendo del tipo de mercancía el operador tiene, bien mercancía en depósito temporal, o bien mercancía vinculada al régimen de DA.</a:t>
            </a:r>
            <a:br>
              <a:rPr lang="es-ES" sz="1800" dirty="0" smtClean="0"/>
            </a:br>
            <a:r>
              <a:rPr lang="es-ES" sz="1800" dirty="0"/>
              <a:t/>
            </a:r>
            <a:br>
              <a:rPr lang="es-ES" sz="1800" dirty="0"/>
            </a:br>
            <a:r>
              <a:rPr lang="es-ES" sz="1800" dirty="0" smtClean="0"/>
              <a:t>El operador tiene entre otras, las siguientes opciones:</a:t>
            </a:r>
            <a:br>
              <a:rPr lang="es-ES" sz="1800" dirty="0" smtClean="0"/>
            </a:br>
            <a:r>
              <a:rPr lang="es-ES" sz="1800" dirty="0" smtClean="0"/>
              <a:t/>
            </a:r>
            <a:br>
              <a:rPr lang="es-ES" sz="1800" dirty="0" smtClean="0"/>
            </a:br>
            <a:endParaRPr lang="es-ES" sz="1800" dirty="0"/>
          </a:p>
        </p:txBody>
      </p:sp>
      <p:sp>
        <p:nvSpPr>
          <p:cNvPr id="25" name="Título 1"/>
          <p:cNvSpPr txBox="1">
            <a:spLocks/>
          </p:cNvSpPr>
          <p:nvPr/>
        </p:nvSpPr>
        <p:spPr>
          <a:xfrm>
            <a:off x="314503" y="115717"/>
            <a:ext cx="8476365" cy="542840"/>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fontScale="92500" lnSpcReduction="2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3600" b="1" dirty="0" smtClean="0">
                <a:ln/>
                <a:solidFill>
                  <a:srgbClr val="FFFF00"/>
                </a:solidFill>
              </a:rPr>
              <a:t>EJEMPLOS</a:t>
            </a:r>
            <a:endParaRPr lang="es-ES" sz="3600" b="1" dirty="0">
              <a:ln/>
              <a:solidFill>
                <a:srgbClr val="FFFF00"/>
              </a:solidFill>
            </a:endParaRPr>
          </a:p>
        </p:txBody>
      </p:sp>
      <p:sp>
        <p:nvSpPr>
          <p:cNvPr id="4" name="Título 1"/>
          <p:cNvSpPr txBox="1">
            <a:spLocks/>
          </p:cNvSpPr>
          <p:nvPr/>
        </p:nvSpPr>
        <p:spPr>
          <a:xfrm>
            <a:off x="314503" y="2504610"/>
            <a:ext cx="8476365" cy="4261397"/>
          </a:xfrm>
          <a:prstGeom prst="rect">
            <a:avLst/>
          </a:prstGeom>
          <a:ln w="38100" cmpd="sng">
            <a:solidFill>
              <a:schemeClr val="accent1"/>
            </a:solidFill>
          </a:ln>
        </p:spPr>
        <p:txBody>
          <a:bodyPr vert="horz" lIns="91440" tIns="45720" rIns="91440" bIns="45720" rtlCol="0" anchor="t">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Opción 1. Solicitar dos autorizaciones de GG, una para cada régimen solicitado = supuesto anterior</a:t>
            </a:r>
            <a:endParaRPr lang="es-ES" sz="1800" dirty="0"/>
          </a:p>
          <a:p>
            <a:pPr algn="just"/>
            <a:endParaRPr lang="es-ES" sz="1800" dirty="0" smtClean="0"/>
          </a:p>
          <a:p>
            <a:pPr algn="just"/>
            <a:r>
              <a:rPr lang="es-ES" sz="1800" dirty="0" smtClean="0"/>
              <a:t>Opción 2.  Solicitar 1 autorización de GG que cubra los dos regímenes</a:t>
            </a:r>
          </a:p>
          <a:p>
            <a:pPr algn="just"/>
            <a:endParaRPr lang="es-ES" sz="1800" dirty="0" smtClean="0"/>
          </a:p>
          <a:p>
            <a:pPr marL="285750" indent="-285750" algn="just">
              <a:buFont typeface="Wingdings" charset="2"/>
              <a:buChar char="ü"/>
            </a:pPr>
            <a:r>
              <a:rPr lang="es-ES" sz="1800" dirty="0" smtClean="0"/>
              <a:t>El importe de referencia se fija teniendo en cuenta la máxima deuda potencial que puede existir en un momento determinado (el silo es DA o de ADT pero es imposible que sea las dos cosas a la vez)</a:t>
            </a:r>
          </a:p>
          <a:p>
            <a:pPr marL="285750" indent="-285750" algn="just">
              <a:buFont typeface="Wingdings" charset="2"/>
              <a:buChar char="ü"/>
            </a:pPr>
            <a:r>
              <a:rPr lang="es-ES" sz="1800" dirty="0"/>
              <a:t>C</a:t>
            </a:r>
            <a:r>
              <a:rPr lang="es-ES" sz="1800" dirty="0" smtClean="0"/>
              <a:t>ada régimen debe tener su importe de referencia pero el importe de referencia total no es igual a la suma de los importes de referencia de cada régimen</a:t>
            </a:r>
          </a:p>
          <a:p>
            <a:pPr marL="285750" indent="-285750" algn="just">
              <a:buFont typeface="Wingdings" charset="2"/>
              <a:buChar char="ü"/>
            </a:pPr>
            <a:r>
              <a:rPr lang="es-ES" sz="1800" dirty="0"/>
              <a:t>El operador deberá solicitar una GG por importe de 250.000 €, diferenciando los distinos regímenes: 250.000€ para el DA y 125.000€ para el ADT</a:t>
            </a:r>
            <a:r>
              <a:rPr lang="es-ES" sz="1800" dirty="0" smtClean="0"/>
              <a:t>.</a:t>
            </a:r>
            <a:endParaRPr lang="es-ES" sz="1800" dirty="0"/>
          </a:p>
          <a:p>
            <a:pPr marL="285750" indent="-285750" algn="just">
              <a:buFont typeface="Wingdings" charset="2"/>
              <a:buChar char="ü"/>
            </a:pPr>
            <a:r>
              <a:rPr lang="es-ES" sz="1800" dirty="0"/>
              <a:t>El operador deberá aportar </a:t>
            </a:r>
            <a:r>
              <a:rPr lang="es-ES" sz="1800" dirty="0" smtClean="0"/>
              <a:t>un </a:t>
            </a:r>
            <a:r>
              <a:rPr lang="es-ES" sz="1800" dirty="0"/>
              <a:t>aval </a:t>
            </a:r>
            <a:r>
              <a:rPr lang="es-ES" sz="1800" dirty="0" smtClean="0"/>
              <a:t>o varios para cubra los dos regímenes</a:t>
            </a:r>
            <a:endParaRPr lang="es-ES" sz="1800" dirty="0"/>
          </a:p>
          <a:p>
            <a:pPr marL="285750" indent="-285750" algn="just">
              <a:buFont typeface="Wingdings" charset="2"/>
              <a:buChar char="ü"/>
            </a:pPr>
            <a:r>
              <a:rPr lang="es-ES" sz="1800" dirty="0"/>
              <a:t>Cada autorización de GG tendrá su GRN y será válida para ese régimen. El aval aportado </a:t>
            </a:r>
            <a:r>
              <a:rPr lang="es-ES" sz="1800" dirty="0" smtClean="0"/>
              <a:t>en la </a:t>
            </a:r>
            <a:r>
              <a:rPr lang="es-ES" sz="1800" dirty="0"/>
              <a:t>autorización será válido para </a:t>
            </a:r>
            <a:r>
              <a:rPr lang="es-ES" sz="1800" dirty="0" smtClean="0"/>
              <a:t>los dos regímenes.</a:t>
            </a:r>
            <a:endParaRPr lang="es-ES" sz="1800" dirty="0"/>
          </a:p>
          <a:p>
            <a:pPr algn="just"/>
            <a:endParaRPr lang="es-ES" sz="1800" dirty="0"/>
          </a:p>
        </p:txBody>
      </p:sp>
    </p:spTree>
    <p:extLst>
      <p:ext uri="{BB962C8B-B14F-4D97-AF65-F5344CB8AC3E}">
        <p14:creationId xmlns:p14="http://schemas.microsoft.com/office/powerpoint/2010/main" val="252994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159" y="1471146"/>
            <a:ext cx="8853725" cy="1448920"/>
          </a:xfrm>
          <a:ln>
            <a:solidFill>
              <a:schemeClr val="tx1"/>
            </a:solidFill>
          </a:ln>
        </p:spPr>
        <p:txBody>
          <a:bodyPr anchor="t">
            <a:normAutofit/>
          </a:bodyPr>
          <a:lstStyle/>
          <a:p>
            <a:pPr algn="l"/>
            <a:r>
              <a:rPr lang="es-ES" sz="2000" b="1" dirty="0" smtClean="0"/>
              <a:t>EL OPERADOR</a:t>
            </a:r>
            <a:r>
              <a:rPr lang="es-ES" sz="2000" dirty="0" smtClean="0"/>
              <a:t/>
            </a:r>
            <a:br>
              <a:rPr lang="es-ES" sz="2000" dirty="0" smtClean="0"/>
            </a:br>
            <a:r>
              <a:rPr lang="es-ES" sz="2000" dirty="0" smtClean="0"/>
              <a:t/>
            </a:r>
            <a:br>
              <a:rPr lang="es-ES" sz="2000" dirty="0" smtClean="0"/>
            </a:br>
            <a:r>
              <a:rPr lang="es-ES" sz="2000" dirty="0" smtClean="0"/>
              <a:t>Debe asegurarse de que no se sobrepasa en ningún momento el importe de referencia                    </a:t>
            </a:r>
            <a:r>
              <a:rPr lang="es-ES" sz="2000" b="1" dirty="0" smtClean="0"/>
              <a:t>control operación a operación</a:t>
            </a:r>
            <a:endParaRPr lang="es-ES" sz="2000" b="1" dirty="0"/>
          </a:p>
        </p:txBody>
      </p:sp>
      <p:sp>
        <p:nvSpPr>
          <p:cNvPr id="11" name="Título 1"/>
          <p:cNvSpPr txBox="1">
            <a:spLocks/>
          </p:cNvSpPr>
          <p:nvPr/>
        </p:nvSpPr>
        <p:spPr>
          <a:xfrm>
            <a:off x="4085710" y="4105024"/>
            <a:ext cx="4843905" cy="914756"/>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000" dirty="0" smtClean="0"/>
              <a:t>En el momento de inclusión en el régimen, excepto procedimientos simplificados del 166.2 ó 182 CAU</a:t>
            </a:r>
            <a:endParaRPr lang="es-ES" sz="2000" dirty="0"/>
          </a:p>
        </p:txBody>
      </p:sp>
      <p:sp>
        <p:nvSpPr>
          <p:cNvPr id="19" name="Flecha a la derecha con muesca 18"/>
          <p:cNvSpPr/>
          <p:nvPr/>
        </p:nvSpPr>
        <p:spPr>
          <a:xfrm>
            <a:off x="1300009" y="2494136"/>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Título 1"/>
          <p:cNvSpPr txBox="1">
            <a:spLocks/>
          </p:cNvSpPr>
          <p:nvPr/>
        </p:nvSpPr>
        <p:spPr>
          <a:xfrm>
            <a:off x="113159" y="115716"/>
            <a:ext cx="8853726"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b="1" dirty="0" smtClean="0">
                <a:ln/>
                <a:solidFill>
                  <a:srgbClr val="FFFF00"/>
                </a:solidFill>
              </a:rPr>
              <a:t>¿QUIEN CONTROLA EL IR?</a:t>
            </a:r>
            <a:endParaRPr lang="es-ES" b="1" dirty="0">
              <a:ln/>
              <a:solidFill>
                <a:srgbClr val="FFFF00"/>
              </a:solidFill>
            </a:endParaRPr>
          </a:p>
        </p:txBody>
      </p:sp>
      <p:sp>
        <p:nvSpPr>
          <p:cNvPr id="27" name="Título 1"/>
          <p:cNvSpPr txBox="1">
            <a:spLocks/>
          </p:cNvSpPr>
          <p:nvPr/>
        </p:nvSpPr>
        <p:spPr>
          <a:xfrm>
            <a:off x="144202" y="4283995"/>
            <a:ext cx="3464139" cy="62987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Despacho a libre práctica</a:t>
            </a:r>
            <a:endParaRPr lang="es-ES" sz="2400" dirty="0"/>
          </a:p>
        </p:txBody>
      </p:sp>
      <p:sp>
        <p:nvSpPr>
          <p:cNvPr id="30" name="Flecha a la derecha con muesca 29"/>
          <p:cNvSpPr/>
          <p:nvPr/>
        </p:nvSpPr>
        <p:spPr>
          <a:xfrm>
            <a:off x="3099928" y="4058295"/>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Título 1"/>
          <p:cNvSpPr txBox="1">
            <a:spLocks/>
          </p:cNvSpPr>
          <p:nvPr/>
        </p:nvSpPr>
        <p:spPr>
          <a:xfrm>
            <a:off x="113160" y="3126780"/>
            <a:ext cx="8853725" cy="861603"/>
          </a:xfrm>
          <a:prstGeom prst="rect">
            <a:avLst/>
          </a:prstGeom>
          <a:ln>
            <a:solidFill>
              <a:schemeClr val="tx1"/>
            </a:solidFill>
          </a:ln>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b="1" dirty="0" smtClean="0"/>
              <a:t>LAS AUTORIDADES ADUANERAS</a:t>
            </a:r>
            <a:r>
              <a:rPr lang="es-ES" sz="1400" dirty="0" smtClean="0"/>
              <a:t>  </a:t>
            </a:r>
            <a:r>
              <a:rPr lang="es-ES" sz="1000" dirty="0" smtClean="0"/>
              <a:t>x</a:t>
            </a:r>
          </a:p>
          <a:p>
            <a:pPr algn="l"/>
            <a:r>
              <a:rPr lang="es-ES" sz="2000" dirty="0" smtClean="0"/>
              <a:t>Depende de la operación</a:t>
            </a:r>
            <a:endParaRPr lang="es-ES" sz="2000" b="1" dirty="0"/>
          </a:p>
        </p:txBody>
      </p:sp>
      <p:sp>
        <p:nvSpPr>
          <p:cNvPr id="13" name="Título 1"/>
          <p:cNvSpPr txBox="1">
            <a:spLocks/>
          </p:cNvSpPr>
          <p:nvPr/>
        </p:nvSpPr>
        <p:spPr>
          <a:xfrm>
            <a:off x="4075819" y="5280320"/>
            <a:ext cx="4843905" cy="62987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000" dirty="0" smtClean="0"/>
              <a:t>En el momento de la inclusión, a través del NCTS</a:t>
            </a:r>
            <a:endParaRPr lang="es-ES" sz="2000" dirty="0"/>
          </a:p>
        </p:txBody>
      </p:sp>
      <p:sp>
        <p:nvSpPr>
          <p:cNvPr id="14" name="Título 1"/>
          <p:cNvSpPr txBox="1">
            <a:spLocks/>
          </p:cNvSpPr>
          <p:nvPr/>
        </p:nvSpPr>
        <p:spPr>
          <a:xfrm>
            <a:off x="113159" y="5280320"/>
            <a:ext cx="3464139" cy="62987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Tránsito</a:t>
            </a:r>
            <a:endParaRPr lang="es-ES" sz="2400" dirty="0"/>
          </a:p>
        </p:txBody>
      </p:sp>
      <p:sp>
        <p:nvSpPr>
          <p:cNvPr id="15" name="Flecha a la derecha con muesca 14"/>
          <p:cNvSpPr/>
          <p:nvPr/>
        </p:nvSpPr>
        <p:spPr>
          <a:xfrm>
            <a:off x="3068885" y="5126007"/>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Título 1"/>
          <p:cNvSpPr txBox="1">
            <a:spLocks/>
          </p:cNvSpPr>
          <p:nvPr/>
        </p:nvSpPr>
        <p:spPr>
          <a:xfrm>
            <a:off x="4075819" y="6120782"/>
            <a:ext cx="4843905" cy="62987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000" dirty="0" smtClean="0"/>
              <a:t>Mediante auditoría</a:t>
            </a:r>
            <a:endParaRPr lang="es-ES" sz="2000" dirty="0"/>
          </a:p>
        </p:txBody>
      </p:sp>
      <p:sp>
        <p:nvSpPr>
          <p:cNvPr id="17" name="Título 1"/>
          <p:cNvSpPr txBox="1">
            <a:spLocks/>
          </p:cNvSpPr>
          <p:nvPr/>
        </p:nvSpPr>
        <p:spPr>
          <a:xfrm>
            <a:off x="87127" y="6120782"/>
            <a:ext cx="3464139" cy="62987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Resto</a:t>
            </a:r>
            <a:endParaRPr lang="es-ES" sz="2400" dirty="0"/>
          </a:p>
        </p:txBody>
      </p:sp>
      <p:sp>
        <p:nvSpPr>
          <p:cNvPr id="18" name="Flecha a la derecha con muesca 17"/>
          <p:cNvSpPr/>
          <p:nvPr/>
        </p:nvSpPr>
        <p:spPr>
          <a:xfrm>
            <a:off x="3068885" y="6120782"/>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1878671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ítulo 1"/>
          <p:cNvSpPr txBox="1">
            <a:spLocks/>
          </p:cNvSpPr>
          <p:nvPr/>
        </p:nvSpPr>
        <p:spPr>
          <a:xfrm>
            <a:off x="427116" y="115716"/>
            <a:ext cx="8476365" cy="822029"/>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b="1" dirty="0" smtClean="0">
                <a:ln/>
                <a:solidFill>
                  <a:srgbClr val="FFFF00"/>
                </a:solidFill>
              </a:rPr>
              <a:t>LIBERACIÓN DE LA GARANTÍA</a:t>
            </a:r>
            <a:endParaRPr lang="es-ES" b="1" dirty="0">
              <a:ln/>
              <a:solidFill>
                <a:srgbClr val="FFFF00"/>
              </a:solidFill>
            </a:endParaRPr>
          </a:p>
        </p:txBody>
      </p:sp>
      <p:sp>
        <p:nvSpPr>
          <p:cNvPr id="15" name="Título 1"/>
          <p:cNvSpPr txBox="1">
            <a:spLocks/>
          </p:cNvSpPr>
          <p:nvPr/>
        </p:nvSpPr>
        <p:spPr>
          <a:xfrm>
            <a:off x="426551" y="1144176"/>
            <a:ext cx="8476930" cy="637898"/>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000" dirty="0"/>
              <a:t>MOMENTO EN QUE PROCEDE LA LIBERACIÓN DE LA GARANTÍA</a:t>
            </a:r>
          </a:p>
        </p:txBody>
      </p:sp>
      <p:sp>
        <p:nvSpPr>
          <p:cNvPr id="12" name="Título 1"/>
          <p:cNvSpPr txBox="1">
            <a:spLocks/>
          </p:cNvSpPr>
          <p:nvPr/>
        </p:nvSpPr>
        <p:spPr>
          <a:xfrm>
            <a:off x="426551" y="1826105"/>
            <a:ext cx="8476930" cy="610605"/>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CUANDO LA DEUDA SE EXTINGA O NO PUEDA ORIGINARSE (ARTÍCULO 98 CAU)</a:t>
            </a:r>
          </a:p>
        </p:txBody>
      </p:sp>
      <p:sp>
        <p:nvSpPr>
          <p:cNvPr id="14" name="Título 1"/>
          <p:cNvSpPr txBox="1">
            <a:spLocks/>
          </p:cNvSpPr>
          <p:nvPr/>
        </p:nvSpPr>
        <p:spPr>
          <a:xfrm>
            <a:off x="426739" y="2712538"/>
            <a:ext cx="8392143" cy="573592"/>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000" dirty="0" smtClean="0"/>
              <a:t>CONCEPTO DE LIBERACIÓN DE </a:t>
            </a:r>
            <a:r>
              <a:rPr lang="es-ES" sz="2000" dirty="0"/>
              <a:t>LA GARANTÍA</a:t>
            </a:r>
          </a:p>
        </p:txBody>
      </p:sp>
      <p:sp>
        <p:nvSpPr>
          <p:cNvPr id="16" name="Título 1"/>
          <p:cNvSpPr txBox="1">
            <a:spLocks/>
          </p:cNvSpPr>
          <p:nvPr/>
        </p:nvSpPr>
        <p:spPr>
          <a:xfrm>
            <a:off x="426739" y="3286130"/>
            <a:ext cx="8391955" cy="206541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NO PUEDE SER IGUAL A “DESTRABADO” PORQUE:</a:t>
            </a:r>
          </a:p>
          <a:p>
            <a:pPr algn="just"/>
            <a:endParaRPr lang="es-ES" sz="1800" dirty="0"/>
          </a:p>
          <a:p>
            <a:pPr marL="285750" indent="-285750" algn="just">
              <a:buFontTx/>
              <a:buChar char="-"/>
            </a:pPr>
            <a:r>
              <a:rPr lang="es-ES" sz="1800" dirty="0" smtClean="0"/>
              <a:t>LAS AUTORIDADES ADUANERAS NO SIEMPRE CONTROLAN EL IMPORTE MEDIANTE “TRABADO”. LA MAYORÍA SE CONTROLAN MEDIANTE AUDITORIA</a:t>
            </a:r>
          </a:p>
          <a:p>
            <a:pPr marL="285750" indent="-285750" algn="just">
              <a:buFontTx/>
              <a:buChar char="-"/>
            </a:pPr>
            <a:r>
              <a:rPr lang="es-ES" sz="1800" dirty="0" smtClean="0"/>
              <a:t>LA REPOSICIÓN DEL SALDO DEL IMPORTE DE REFERENCIA NO COINCIDE CON EL MOMENTO EN QUE LA DEUDA SE HA EXTINGUIDO O NO PUEDE ORIGINARSE</a:t>
            </a:r>
          </a:p>
        </p:txBody>
      </p:sp>
      <p:sp>
        <p:nvSpPr>
          <p:cNvPr id="19" name="Título 1"/>
          <p:cNvSpPr txBox="1">
            <a:spLocks/>
          </p:cNvSpPr>
          <p:nvPr/>
        </p:nvSpPr>
        <p:spPr>
          <a:xfrm>
            <a:off x="106827" y="5628357"/>
            <a:ext cx="3821992" cy="808102"/>
          </a:xfrm>
          <a:prstGeom prst="rect">
            <a:avLst/>
          </a:prstGeom>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b="1" dirty="0" smtClean="0"/>
              <a:t>LIBERACIÓN = DEVOLUCIÓN</a:t>
            </a:r>
          </a:p>
        </p:txBody>
      </p:sp>
      <p:sp>
        <p:nvSpPr>
          <p:cNvPr id="18" name="Flecha a la derecha con muesca 17"/>
          <p:cNvSpPr/>
          <p:nvPr/>
        </p:nvSpPr>
        <p:spPr>
          <a:xfrm rot="2385454">
            <a:off x="423519" y="5245757"/>
            <a:ext cx="611354" cy="211569"/>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Título 1"/>
          <p:cNvSpPr txBox="1">
            <a:spLocks/>
          </p:cNvSpPr>
          <p:nvPr/>
        </p:nvSpPr>
        <p:spPr>
          <a:xfrm>
            <a:off x="4362345" y="5480760"/>
            <a:ext cx="4541136" cy="1059713"/>
          </a:xfrm>
          <a:prstGeom prst="rect">
            <a:avLst/>
          </a:prstGeom>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1800" b="1" dirty="0" smtClean="0"/>
              <a:t>RESPONDEN DE LAS DEUDAS A POSTERIORI MIENTRAS QUE NO SEAN DEVUELTAS </a:t>
            </a:r>
          </a:p>
          <a:p>
            <a:r>
              <a:rPr lang="es-ES" sz="1800" b="1" dirty="0" smtClean="0"/>
              <a:t>(ART 89.4 CAU)</a:t>
            </a:r>
          </a:p>
        </p:txBody>
      </p:sp>
      <p:sp>
        <p:nvSpPr>
          <p:cNvPr id="21" name="Flecha a la derecha con muesca 20"/>
          <p:cNvSpPr/>
          <p:nvPr/>
        </p:nvSpPr>
        <p:spPr>
          <a:xfrm>
            <a:off x="3762645" y="6172613"/>
            <a:ext cx="765873" cy="211569"/>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4554134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ítulo 1"/>
          <p:cNvSpPr txBox="1">
            <a:spLocks/>
          </p:cNvSpPr>
          <p:nvPr/>
        </p:nvSpPr>
        <p:spPr>
          <a:xfrm>
            <a:off x="427116" y="115716"/>
            <a:ext cx="8476365"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a:t>
            </a:r>
            <a:r>
              <a:rPr lang="es-ES_tradnl" b="1" dirty="0" smtClean="0">
                <a:ln/>
                <a:solidFill>
                  <a:srgbClr val="FFFF00"/>
                </a:solidFill>
              </a:rPr>
              <a:t>DE QUE DEUDAS RESPONDO</a:t>
            </a:r>
            <a:r>
              <a:rPr lang="es-ES" b="1" dirty="0" smtClean="0">
                <a:ln/>
                <a:solidFill>
                  <a:srgbClr val="FFFF00"/>
                </a:solidFill>
              </a:rPr>
              <a:t>?</a:t>
            </a:r>
            <a:endParaRPr lang="es-ES" b="1" dirty="0">
              <a:ln/>
              <a:solidFill>
                <a:srgbClr val="FFFF00"/>
              </a:solidFill>
            </a:endParaRPr>
          </a:p>
        </p:txBody>
      </p:sp>
      <p:sp>
        <p:nvSpPr>
          <p:cNvPr id="10" name="Título 1"/>
          <p:cNvSpPr txBox="1">
            <a:spLocks/>
          </p:cNvSpPr>
          <p:nvPr/>
        </p:nvSpPr>
        <p:spPr>
          <a:xfrm>
            <a:off x="264794" y="2816913"/>
            <a:ext cx="3318622" cy="80810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dirty="0" smtClean="0"/>
              <a:t>REPRESENTACIÓN DIRECTA</a:t>
            </a:r>
          </a:p>
        </p:txBody>
      </p:sp>
      <p:sp>
        <p:nvSpPr>
          <p:cNvPr id="15" name="Título 1"/>
          <p:cNvSpPr txBox="1">
            <a:spLocks/>
          </p:cNvSpPr>
          <p:nvPr/>
        </p:nvSpPr>
        <p:spPr>
          <a:xfrm>
            <a:off x="264793" y="4098306"/>
            <a:ext cx="3318623" cy="80810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dirty="0" smtClean="0"/>
              <a:t>REPRESENTACIÓN INDIRECTA</a:t>
            </a:r>
          </a:p>
        </p:txBody>
      </p:sp>
      <p:sp>
        <p:nvSpPr>
          <p:cNvPr id="17" name="Título 1"/>
          <p:cNvSpPr txBox="1">
            <a:spLocks/>
          </p:cNvSpPr>
          <p:nvPr/>
        </p:nvSpPr>
        <p:spPr>
          <a:xfrm>
            <a:off x="4113017" y="1651132"/>
            <a:ext cx="2047945" cy="80810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ARANCEL</a:t>
            </a:r>
          </a:p>
        </p:txBody>
      </p:sp>
      <p:sp>
        <p:nvSpPr>
          <p:cNvPr id="24" name="Título 1"/>
          <p:cNvSpPr txBox="1">
            <a:spLocks/>
          </p:cNvSpPr>
          <p:nvPr/>
        </p:nvSpPr>
        <p:spPr>
          <a:xfrm>
            <a:off x="6729803" y="1651132"/>
            <a:ext cx="2047945" cy="808102"/>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IVA</a:t>
            </a:r>
          </a:p>
        </p:txBody>
      </p:sp>
      <p:sp>
        <p:nvSpPr>
          <p:cNvPr id="26" name="Título 1"/>
          <p:cNvSpPr txBox="1">
            <a:spLocks/>
          </p:cNvSpPr>
          <p:nvPr/>
        </p:nvSpPr>
        <p:spPr>
          <a:xfrm>
            <a:off x="4037576" y="2728739"/>
            <a:ext cx="2236547" cy="80810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NUNCA</a:t>
            </a:r>
          </a:p>
        </p:txBody>
      </p:sp>
      <p:sp>
        <p:nvSpPr>
          <p:cNvPr id="27" name="Título 1"/>
          <p:cNvSpPr txBox="1">
            <a:spLocks/>
          </p:cNvSpPr>
          <p:nvPr/>
        </p:nvSpPr>
        <p:spPr>
          <a:xfrm>
            <a:off x="6729803" y="2728739"/>
            <a:ext cx="2173678" cy="911441"/>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1800" dirty="0" smtClean="0"/>
              <a:t>RESPONSABLE SUBSIDIARIO DEUDAS DE RECINTO</a:t>
            </a:r>
          </a:p>
        </p:txBody>
      </p:sp>
      <p:sp>
        <p:nvSpPr>
          <p:cNvPr id="28" name="Título 1"/>
          <p:cNvSpPr txBox="1">
            <a:spLocks/>
          </p:cNvSpPr>
          <p:nvPr/>
        </p:nvSpPr>
        <p:spPr>
          <a:xfrm>
            <a:off x="4025003" y="3772450"/>
            <a:ext cx="2249120" cy="135808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DEUDOR</a:t>
            </a:r>
          </a:p>
          <a:p>
            <a:pPr algn="just"/>
            <a:r>
              <a:rPr lang="es-ES" sz="1800" dirty="0" smtClean="0"/>
              <a:t>TODA, INCLUIDA LA  DEUDA A POSTERIORI</a:t>
            </a:r>
          </a:p>
        </p:txBody>
      </p:sp>
      <p:sp>
        <p:nvSpPr>
          <p:cNvPr id="29" name="Título 1"/>
          <p:cNvSpPr txBox="1">
            <a:spLocks/>
          </p:cNvSpPr>
          <p:nvPr/>
        </p:nvSpPr>
        <p:spPr>
          <a:xfrm>
            <a:off x="6729803" y="3855766"/>
            <a:ext cx="2264730" cy="1113828"/>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1800" dirty="0" smtClean="0"/>
              <a:t>RESPONSABLE SOLIDARIO</a:t>
            </a:r>
          </a:p>
          <a:p>
            <a:r>
              <a:rPr lang="es-ES" sz="1800" dirty="0" smtClean="0"/>
              <a:t> DEUDAS DE RECINTO</a:t>
            </a:r>
          </a:p>
        </p:txBody>
      </p:sp>
      <p:sp>
        <p:nvSpPr>
          <p:cNvPr id="11" name="Título 1"/>
          <p:cNvSpPr txBox="1">
            <a:spLocks/>
          </p:cNvSpPr>
          <p:nvPr/>
        </p:nvSpPr>
        <p:spPr>
          <a:xfrm>
            <a:off x="264793" y="5723788"/>
            <a:ext cx="3318623" cy="808102"/>
          </a:xfrm>
          <a:prstGeom prst="rect">
            <a:avLst/>
          </a:prstGeom>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smtClean="0"/>
              <a:t>TITULAR AUTORIZACION GARANT</a:t>
            </a:r>
            <a:r>
              <a:rPr lang="es-ES" sz="2000" smtClean="0"/>
              <a:t>ÍA</a:t>
            </a:r>
            <a:endParaRPr lang="es-ES" sz="2000" dirty="0" smtClean="0"/>
          </a:p>
        </p:txBody>
      </p:sp>
      <p:sp>
        <p:nvSpPr>
          <p:cNvPr id="12" name="Título 1"/>
          <p:cNvSpPr txBox="1">
            <a:spLocks/>
          </p:cNvSpPr>
          <p:nvPr/>
        </p:nvSpPr>
        <p:spPr>
          <a:xfrm>
            <a:off x="4037576" y="5384883"/>
            <a:ext cx="2249120" cy="135808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DEUDAS DERIVADAS DE DECLARACIONES CUYO AVAL NO HAYA SIDO DEVUELTO</a:t>
            </a:r>
          </a:p>
        </p:txBody>
      </p:sp>
      <p:sp>
        <p:nvSpPr>
          <p:cNvPr id="13" name="Título 1"/>
          <p:cNvSpPr txBox="1">
            <a:spLocks/>
          </p:cNvSpPr>
          <p:nvPr/>
        </p:nvSpPr>
        <p:spPr>
          <a:xfrm>
            <a:off x="6718602" y="5366919"/>
            <a:ext cx="2249120" cy="135808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NO PARA DEUDAS A POSTERIORI</a:t>
            </a:r>
          </a:p>
        </p:txBody>
      </p:sp>
    </p:spTree>
    <p:extLst>
      <p:ext uri="{BB962C8B-B14F-4D97-AF65-F5344CB8AC3E}">
        <p14:creationId xmlns:p14="http://schemas.microsoft.com/office/powerpoint/2010/main" val="31664146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lecha a la derecha con muesca 25"/>
          <p:cNvSpPr/>
          <p:nvPr/>
        </p:nvSpPr>
        <p:spPr>
          <a:xfrm>
            <a:off x="7549322" y="1555047"/>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7" name="Flecha a la derecha con muesca 26"/>
          <p:cNvSpPr/>
          <p:nvPr/>
        </p:nvSpPr>
        <p:spPr>
          <a:xfrm>
            <a:off x="7649360" y="2792657"/>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8" name="Flecha a la derecha con muesca 27"/>
          <p:cNvSpPr/>
          <p:nvPr/>
        </p:nvSpPr>
        <p:spPr>
          <a:xfrm>
            <a:off x="7649360" y="4848439"/>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Flecha a la derecha con muesca 28"/>
          <p:cNvSpPr/>
          <p:nvPr/>
        </p:nvSpPr>
        <p:spPr>
          <a:xfrm rot="20240363">
            <a:off x="7542623" y="3325830"/>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0" name="Flecha a la derecha con muesca 29"/>
          <p:cNvSpPr/>
          <p:nvPr/>
        </p:nvSpPr>
        <p:spPr>
          <a:xfrm rot="553803">
            <a:off x="7561868" y="3765435"/>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1" name="Flecha a la derecha con muesca 30"/>
          <p:cNvSpPr/>
          <p:nvPr/>
        </p:nvSpPr>
        <p:spPr>
          <a:xfrm rot="20240363">
            <a:off x="7533246" y="5840205"/>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2" name="Flecha a la derecha con muesca 31"/>
          <p:cNvSpPr/>
          <p:nvPr/>
        </p:nvSpPr>
        <p:spPr>
          <a:xfrm rot="553803">
            <a:off x="7552491" y="6279810"/>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3" name="Flecha a la derecha con muesca 32"/>
          <p:cNvSpPr/>
          <p:nvPr/>
        </p:nvSpPr>
        <p:spPr>
          <a:xfrm rot="1382509">
            <a:off x="2905956" y="2072292"/>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4" name="Flecha a la derecha con muesca 33"/>
          <p:cNvSpPr/>
          <p:nvPr/>
        </p:nvSpPr>
        <p:spPr>
          <a:xfrm rot="1439489">
            <a:off x="1906933" y="2677629"/>
            <a:ext cx="1985811" cy="230054"/>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5" name="Flecha a la derecha con muesca 34"/>
          <p:cNvSpPr/>
          <p:nvPr/>
        </p:nvSpPr>
        <p:spPr>
          <a:xfrm>
            <a:off x="3075003" y="1099638"/>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6" name="Flecha a la derecha con muesca 35"/>
          <p:cNvSpPr/>
          <p:nvPr/>
        </p:nvSpPr>
        <p:spPr>
          <a:xfrm>
            <a:off x="3345320" y="4848439"/>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Flecha a la derecha con muesca 36"/>
          <p:cNvSpPr/>
          <p:nvPr/>
        </p:nvSpPr>
        <p:spPr>
          <a:xfrm>
            <a:off x="3345320" y="6026876"/>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p:nvPr>
        </p:nvSpPr>
        <p:spPr>
          <a:xfrm>
            <a:off x="113161" y="1099638"/>
            <a:ext cx="3470255" cy="1050659"/>
          </a:xfrm>
          <a:ln>
            <a:solidFill>
              <a:schemeClr val="tx1"/>
            </a:solidFill>
          </a:ln>
        </p:spPr>
        <p:txBody>
          <a:bodyPr>
            <a:noAutofit/>
          </a:bodyPr>
          <a:lstStyle/>
          <a:p>
            <a:r>
              <a:rPr lang="es-ES" sz="2400" dirty="0" smtClean="0"/>
              <a:t>LOS MODELOS ANTIGUOS + ADENDA </a:t>
            </a:r>
            <a:endParaRPr lang="es-ES" sz="2400" dirty="0"/>
          </a:p>
        </p:txBody>
      </p:sp>
      <p:sp>
        <p:nvSpPr>
          <p:cNvPr id="25" name="Título 1"/>
          <p:cNvSpPr txBox="1">
            <a:spLocks/>
          </p:cNvSpPr>
          <p:nvPr/>
        </p:nvSpPr>
        <p:spPr>
          <a:xfrm>
            <a:off x="1494641" y="115716"/>
            <a:ext cx="6154719" cy="890271"/>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MODELOS AVAL</a:t>
            </a:r>
            <a:endParaRPr lang="es-ES" b="1" dirty="0">
              <a:ln/>
              <a:solidFill>
                <a:srgbClr val="FFFF00"/>
              </a:solidFill>
            </a:endParaRPr>
          </a:p>
        </p:txBody>
      </p:sp>
      <p:sp>
        <p:nvSpPr>
          <p:cNvPr id="9" name="Título 1"/>
          <p:cNvSpPr txBox="1">
            <a:spLocks/>
          </p:cNvSpPr>
          <p:nvPr/>
        </p:nvSpPr>
        <p:spPr>
          <a:xfrm>
            <a:off x="251468" y="4263370"/>
            <a:ext cx="3470254" cy="107430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REGLAMENTO DE EJECUCIÓN</a:t>
            </a:r>
            <a:endParaRPr lang="es-ES" sz="2400" dirty="0"/>
          </a:p>
        </p:txBody>
      </p:sp>
      <p:sp>
        <p:nvSpPr>
          <p:cNvPr id="10" name="Título 1"/>
          <p:cNvSpPr txBox="1">
            <a:spLocks/>
          </p:cNvSpPr>
          <p:nvPr/>
        </p:nvSpPr>
        <p:spPr>
          <a:xfrm>
            <a:off x="251468" y="5450736"/>
            <a:ext cx="3470255" cy="1253220"/>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MODELOS RESOLUCIÓN  11 DE FEBRERO DE 2019</a:t>
            </a:r>
            <a:endParaRPr lang="es-ES" sz="2400" dirty="0"/>
          </a:p>
        </p:txBody>
      </p:sp>
      <p:sp>
        <p:nvSpPr>
          <p:cNvPr id="11" name="Título 1"/>
          <p:cNvSpPr txBox="1">
            <a:spLocks/>
          </p:cNvSpPr>
          <p:nvPr/>
        </p:nvSpPr>
        <p:spPr>
          <a:xfrm>
            <a:off x="3985769" y="5459992"/>
            <a:ext cx="4325242" cy="1253219"/>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600" b="1" dirty="0" smtClean="0"/>
              <a:t>NUEVO MODELO 5</a:t>
            </a:r>
          </a:p>
          <a:p>
            <a:pPr algn="just"/>
            <a:r>
              <a:rPr lang="es-ES" sz="1600" dirty="0" smtClean="0"/>
              <a:t>“</a:t>
            </a:r>
            <a:r>
              <a:rPr lang="mr-IN" sz="1600" dirty="0" smtClean="0"/>
              <a:t>…</a:t>
            </a:r>
            <a:r>
              <a:rPr lang="es-ES_tradnl" sz="1600" dirty="0" smtClean="0"/>
              <a:t> por las deudas que la persona que aporta este aval deba o puediera deber o se deriven de las declaraciones presentadas</a:t>
            </a:r>
            <a:r>
              <a:rPr lang="mr-IN" sz="1600" dirty="0" smtClean="0"/>
              <a:t>…</a:t>
            </a:r>
            <a:r>
              <a:rPr lang="es-ES_tradnl" sz="1600" dirty="0" smtClean="0"/>
              <a:t>”</a:t>
            </a:r>
          </a:p>
        </p:txBody>
      </p:sp>
      <p:sp>
        <p:nvSpPr>
          <p:cNvPr id="12" name="Título 1"/>
          <p:cNvSpPr txBox="1">
            <a:spLocks/>
          </p:cNvSpPr>
          <p:nvPr/>
        </p:nvSpPr>
        <p:spPr>
          <a:xfrm>
            <a:off x="3985768" y="4240030"/>
            <a:ext cx="4325242" cy="1106586"/>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b="1" dirty="0" smtClean="0"/>
              <a:t>ANEXO 32</a:t>
            </a:r>
          </a:p>
          <a:p>
            <a:pPr algn="just"/>
            <a:r>
              <a:rPr lang="es-ES" sz="1600" dirty="0" smtClean="0"/>
              <a:t>“</a:t>
            </a:r>
            <a:r>
              <a:rPr lang="mr-IN" sz="1600" dirty="0" smtClean="0"/>
              <a:t>…</a:t>
            </a:r>
            <a:r>
              <a:rPr lang="es-ES_tradnl" sz="1600" dirty="0" smtClean="0"/>
              <a:t> por todo lo que la persona que aporta esta garantía</a:t>
            </a:r>
            <a:r>
              <a:rPr lang="mr-IN" sz="1600" dirty="0" smtClean="0"/>
              <a:t>…</a:t>
            </a:r>
            <a:r>
              <a:rPr lang="es-ES_tradnl" sz="1600" dirty="0" smtClean="0"/>
              <a:t> deba o puediera deber</a:t>
            </a:r>
            <a:r>
              <a:rPr lang="mr-IN" sz="1600" dirty="0" smtClean="0"/>
              <a:t>…</a:t>
            </a:r>
            <a:r>
              <a:rPr lang="es-ES_tradnl" sz="1600" dirty="0" smtClean="0"/>
              <a:t>”</a:t>
            </a:r>
          </a:p>
        </p:txBody>
      </p:sp>
      <p:sp>
        <p:nvSpPr>
          <p:cNvPr id="13" name="Título 1"/>
          <p:cNvSpPr txBox="1">
            <a:spLocks/>
          </p:cNvSpPr>
          <p:nvPr/>
        </p:nvSpPr>
        <p:spPr>
          <a:xfrm>
            <a:off x="8402168" y="5505786"/>
            <a:ext cx="678962"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D</a:t>
            </a:r>
            <a:endParaRPr lang="es-ES" sz="2400" dirty="0"/>
          </a:p>
        </p:txBody>
      </p:sp>
      <p:sp>
        <p:nvSpPr>
          <p:cNvPr id="14" name="Título 1"/>
          <p:cNvSpPr txBox="1">
            <a:spLocks/>
          </p:cNvSpPr>
          <p:nvPr/>
        </p:nvSpPr>
        <p:spPr>
          <a:xfrm>
            <a:off x="8405311" y="6052059"/>
            <a:ext cx="678963"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I</a:t>
            </a:r>
          </a:p>
        </p:txBody>
      </p:sp>
      <p:sp>
        <p:nvSpPr>
          <p:cNvPr id="15" name="Título 1"/>
          <p:cNvSpPr txBox="1">
            <a:spLocks/>
          </p:cNvSpPr>
          <p:nvPr/>
        </p:nvSpPr>
        <p:spPr>
          <a:xfrm>
            <a:off x="8402169" y="4532745"/>
            <a:ext cx="678963"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I</a:t>
            </a:r>
          </a:p>
        </p:txBody>
      </p:sp>
      <p:sp>
        <p:nvSpPr>
          <p:cNvPr id="18" name="Título 1"/>
          <p:cNvSpPr txBox="1">
            <a:spLocks/>
          </p:cNvSpPr>
          <p:nvPr/>
        </p:nvSpPr>
        <p:spPr>
          <a:xfrm>
            <a:off x="3985767" y="1099638"/>
            <a:ext cx="4325245" cy="1050659"/>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b="1" dirty="0" smtClean="0"/>
              <a:t>ANTIGUO 5 +ADENDA</a:t>
            </a:r>
          </a:p>
          <a:p>
            <a:pPr algn="just"/>
            <a:r>
              <a:rPr lang="es-ES" sz="1600" dirty="0" smtClean="0"/>
              <a:t>“</a:t>
            </a:r>
            <a:r>
              <a:rPr lang="es-ES_tradnl" sz="1600" dirty="0" smtClean="0"/>
              <a:t>El presente aval cubre el importe de las deudas aduaneras y/o tributarias exigibles a la persona avalada</a:t>
            </a:r>
            <a:r>
              <a:rPr lang="mr-IN" sz="1600" dirty="0" smtClean="0"/>
              <a:t>…</a:t>
            </a:r>
            <a:r>
              <a:rPr lang="es-ES_tradnl" sz="1600" dirty="0" smtClean="0"/>
              <a:t>”</a:t>
            </a:r>
          </a:p>
        </p:txBody>
      </p:sp>
      <p:sp>
        <p:nvSpPr>
          <p:cNvPr id="19" name="Título 1"/>
          <p:cNvSpPr txBox="1">
            <a:spLocks/>
          </p:cNvSpPr>
          <p:nvPr/>
        </p:nvSpPr>
        <p:spPr>
          <a:xfrm>
            <a:off x="8402168" y="1270130"/>
            <a:ext cx="678963"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I</a:t>
            </a:r>
          </a:p>
        </p:txBody>
      </p:sp>
      <p:sp>
        <p:nvSpPr>
          <p:cNvPr id="20" name="Título 1"/>
          <p:cNvSpPr txBox="1">
            <a:spLocks/>
          </p:cNvSpPr>
          <p:nvPr/>
        </p:nvSpPr>
        <p:spPr>
          <a:xfrm>
            <a:off x="3985766" y="2150297"/>
            <a:ext cx="4325245" cy="988862"/>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600" dirty="0" smtClean="0"/>
              <a:t>A</a:t>
            </a:r>
            <a:r>
              <a:rPr lang="es-ES" sz="1600" b="1" dirty="0" smtClean="0"/>
              <a:t>NTIGUO 7 +ADENDA</a:t>
            </a:r>
          </a:p>
          <a:p>
            <a:pPr algn="just"/>
            <a:r>
              <a:rPr lang="es-ES" sz="1600" dirty="0" smtClean="0"/>
              <a:t>“</a:t>
            </a:r>
            <a:r>
              <a:rPr lang="es-ES_tradnl" sz="1600" dirty="0" smtClean="0"/>
              <a:t>El presente aval cubre la totalidad de las deudas aduaneras y tributarias que resulten de las declaraciones de aduana formuladas</a:t>
            </a:r>
            <a:r>
              <a:rPr lang="mr-IN" sz="1600" dirty="0" smtClean="0"/>
              <a:t>…</a:t>
            </a:r>
            <a:r>
              <a:rPr lang="es-ES_tradnl" sz="1600" dirty="0" smtClean="0"/>
              <a:t>”</a:t>
            </a:r>
          </a:p>
        </p:txBody>
      </p:sp>
      <p:sp>
        <p:nvSpPr>
          <p:cNvPr id="21" name="Título 1"/>
          <p:cNvSpPr txBox="1">
            <a:spLocks/>
          </p:cNvSpPr>
          <p:nvPr/>
        </p:nvSpPr>
        <p:spPr>
          <a:xfrm>
            <a:off x="8405310" y="2365643"/>
            <a:ext cx="678963"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D</a:t>
            </a:r>
          </a:p>
        </p:txBody>
      </p:sp>
      <p:sp>
        <p:nvSpPr>
          <p:cNvPr id="22" name="Título 1"/>
          <p:cNvSpPr txBox="1">
            <a:spLocks/>
          </p:cNvSpPr>
          <p:nvPr/>
        </p:nvSpPr>
        <p:spPr>
          <a:xfrm>
            <a:off x="3985769" y="3139158"/>
            <a:ext cx="4325241" cy="997961"/>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600" dirty="0" smtClean="0"/>
              <a:t>A</a:t>
            </a:r>
            <a:r>
              <a:rPr lang="es-ES" sz="1600" b="1" dirty="0" smtClean="0"/>
              <a:t>NTIGUO 9 +ADENDA</a:t>
            </a:r>
          </a:p>
          <a:p>
            <a:pPr algn="just"/>
            <a:r>
              <a:rPr lang="es-ES" sz="1600" dirty="0" smtClean="0"/>
              <a:t>“</a:t>
            </a:r>
            <a:r>
              <a:rPr lang="es-ES_tradnl" sz="1600" dirty="0" smtClean="0"/>
              <a:t>El presente aval cubre la totalidad de las deudas aduaneras y tributarias  que resulten de las declaraciones de aduana presentadas</a:t>
            </a:r>
            <a:r>
              <a:rPr lang="mr-IN" sz="1600" dirty="0" smtClean="0"/>
              <a:t>…</a:t>
            </a:r>
            <a:r>
              <a:rPr lang="es-ES_tradnl" sz="1600" dirty="0" smtClean="0"/>
              <a:t>”</a:t>
            </a:r>
          </a:p>
        </p:txBody>
      </p:sp>
      <p:sp>
        <p:nvSpPr>
          <p:cNvPr id="23" name="Título 1"/>
          <p:cNvSpPr txBox="1">
            <a:spLocks/>
          </p:cNvSpPr>
          <p:nvPr/>
        </p:nvSpPr>
        <p:spPr>
          <a:xfrm>
            <a:off x="8405312" y="3139158"/>
            <a:ext cx="678962"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D</a:t>
            </a:r>
            <a:endParaRPr lang="es-ES" sz="2400" dirty="0"/>
          </a:p>
        </p:txBody>
      </p:sp>
      <p:sp>
        <p:nvSpPr>
          <p:cNvPr id="24" name="Título 1"/>
          <p:cNvSpPr txBox="1">
            <a:spLocks/>
          </p:cNvSpPr>
          <p:nvPr/>
        </p:nvSpPr>
        <p:spPr>
          <a:xfrm>
            <a:off x="8405312" y="3679122"/>
            <a:ext cx="678963" cy="54627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I</a:t>
            </a:r>
          </a:p>
        </p:txBody>
      </p:sp>
    </p:spTree>
    <p:extLst>
      <p:ext uri="{BB962C8B-B14F-4D97-AF65-F5344CB8AC3E}">
        <p14:creationId xmlns:p14="http://schemas.microsoft.com/office/powerpoint/2010/main" val="320472356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97000">
                        <a14:foregroundMark x1="20400" y1="51152" x2="20400" y2="51152"/>
                        <a14:foregroundMark x1="20000" y1="29954" x2="20000" y2="29954"/>
                        <a14:foregroundMark x1="20000" y1="29493" x2="11200" y2="43779"/>
                        <a14:foregroundMark x1="19400" y1="20276" x2="19400" y2="20276"/>
                        <a14:foregroundMark x1="20200" y1="81567" x2="20200" y2="81567"/>
                        <a14:foregroundMark x1="19400" y1="19816" x2="20400" y2="62212"/>
                        <a14:foregroundMark x1="28200" y1="50230" x2="28200" y2="50230"/>
                        <a14:foregroundMark x1="22600" y1="75115" x2="22600" y2="75115"/>
                        <a14:foregroundMark x1="26800" y1="60829" x2="26800" y2="60829"/>
                        <a14:foregroundMark x1="5000" y1="7373" x2="5000" y2="7373"/>
                        <a14:foregroundMark x1="33600" y1="65438" x2="33600" y2="65438"/>
                        <a14:foregroundMark x1="35000" y1="45161" x2="35000" y2="45161"/>
                        <a14:foregroundMark x1="35000" y1="45161" x2="32400" y2="58065"/>
                        <a14:foregroundMark x1="40200" y1="70968" x2="40200" y2="70968"/>
                        <a14:foregroundMark x1="36800" y1="85714" x2="36800" y2="85714"/>
                      </a14:backgroundRemoval>
                    </a14:imgEffect>
                  </a14:imgLayer>
                </a14:imgProps>
              </a:ext>
            </a:extLst>
          </a:blip>
          <a:stretch>
            <a:fillRect/>
          </a:stretch>
        </p:blipFill>
        <p:spPr bwMode="auto">
          <a:xfrm>
            <a:off x="1551695" y="890264"/>
            <a:ext cx="6200406" cy="3587967"/>
          </a:xfrm>
          <a:prstGeom prst="rect">
            <a:avLst/>
          </a:prstGeom>
          <a:ln>
            <a:noFill/>
          </a:ln>
          <a:effectLst>
            <a:softEdge rad="112500"/>
          </a:effectLst>
        </p:spPr>
      </p:pic>
      <p:sp>
        <p:nvSpPr>
          <p:cNvPr id="5" name="Rectangle 3"/>
          <p:cNvSpPr txBox="1">
            <a:spLocks noChangeArrowheads="1"/>
          </p:cNvSpPr>
          <p:nvPr/>
        </p:nvSpPr>
        <p:spPr bwMode="auto">
          <a:xfrm>
            <a:off x="1234433" y="5229200"/>
            <a:ext cx="6789379" cy="577850"/>
          </a:xfrm>
          <a:prstGeom prst="rect">
            <a:avLst/>
          </a:prstGeom>
          <a:noFill/>
          <a:ln w="9525">
            <a:noFill/>
            <a:miter lim="800000"/>
            <a:headEnd/>
            <a:tailEnd/>
          </a:ln>
        </p:spPr>
        <p:txBody>
          <a:bodyPr/>
          <a:lstStyle/>
          <a:p>
            <a:pPr algn="ctr">
              <a:spcBef>
                <a:spcPct val="20000"/>
              </a:spcBef>
              <a:buClr>
                <a:schemeClr val="accent1"/>
              </a:buClr>
              <a:buSzPct val="75000"/>
              <a:buFont typeface="Wingdings" pitchFamily="2" charset="2"/>
              <a:buNone/>
            </a:pPr>
            <a:r>
              <a:rPr lang="es-ES" sz="4000" b="1" dirty="0">
                <a:solidFill>
                  <a:srgbClr val="000000"/>
                </a:solidFill>
              </a:rPr>
              <a:t>GRACIAS POR </a:t>
            </a:r>
            <a:r>
              <a:rPr lang="es-ES" sz="4000" b="1" dirty="0" smtClean="0">
                <a:solidFill>
                  <a:srgbClr val="000000"/>
                </a:solidFill>
              </a:rPr>
              <a:t>SU </a:t>
            </a:r>
            <a:r>
              <a:rPr lang="es-ES" sz="4000" b="1" dirty="0">
                <a:solidFill>
                  <a:srgbClr val="000000"/>
                </a:solidFill>
              </a:rPr>
              <a:t>ATENCIÓN</a:t>
            </a:r>
          </a:p>
        </p:txBody>
      </p:sp>
    </p:spTree>
    <p:extLst>
      <p:ext uri="{BB962C8B-B14F-4D97-AF65-F5344CB8AC3E}">
        <p14:creationId xmlns:p14="http://schemas.microsoft.com/office/powerpoint/2010/main" val="42633604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160" y="2179131"/>
            <a:ext cx="3412802" cy="1253220"/>
          </a:xfrm>
          <a:ln>
            <a:solidFill>
              <a:schemeClr val="tx1"/>
            </a:solidFill>
          </a:ln>
        </p:spPr>
        <p:txBody>
          <a:bodyPr>
            <a:normAutofit/>
          </a:bodyPr>
          <a:lstStyle/>
          <a:p>
            <a:r>
              <a:rPr lang="es-ES" dirty="0" smtClean="0"/>
              <a:t>DEUDA  </a:t>
            </a:r>
            <a:endParaRPr lang="es-ES" dirty="0"/>
          </a:p>
        </p:txBody>
      </p:sp>
      <p:sp>
        <p:nvSpPr>
          <p:cNvPr id="5" name="Título 1"/>
          <p:cNvSpPr txBox="1">
            <a:spLocks/>
          </p:cNvSpPr>
          <p:nvPr/>
        </p:nvSpPr>
        <p:spPr>
          <a:xfrm>
            <a:off x="4086354" y="3136118"/>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Puede nacer</a:t>
            </a:r>
            <a:endParaRPr lang="es-ES" sz="2400" dirty="0"/>
          </a:p>
        </p:txBody>
      </p:sp>
      <p:sp>
        <p:nvSpPr>
          <p:cNvPr id="6" name="Título 1"/>
          <p:cNvSpPr txBox="1">
            <a:spLocks/>
          </p:cNvSpPr>
          <p:nvPr/>
        </p:nvSpPr>
        <p:spPr>
          <a:xfrm>
            <a:off x="113160" y="5053893"/>
            <a:ext cx="3412802" cy="1253220"/>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3600" dirty="0" smtClean="0"/>
              <a:t>OTROS GRAVAMENES  </a:t>
            </a:r>
            <a:endParaRPr lang="es-ES" sz="3600" dirty="0"/>
          </a:p>
        </p:txBody>
      </p:sp>
      <p:sp>
        <p:nvSpPr>
          <p:cNvPr id="7" name="Título 1"/>
          <p:cNvSpPr txBox="1">
            <a:spLocks/>
          </p:cNvSpPr>
          <p:nvPr/>
        </p:nvSpPr>
        <p:spPr>
          <a:xfrm>
            <a:off x="4086354" y="1522144"/>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Ha nacido</a:t>
            </a:r>
            <a:endParaRPr lang="es-ES" sz="2400" dirty="0"/>
          </a:p>
        </p:txBody>
      </p:sp>
      <p:sp>
        <p:nvSpPr>
          <p:cNvPr id="8" name="Título 1"/>
          <p:cNvSpPr txBox="1">
            <a:spLocks/>
          </p:cNvSpPr>
          <p:nvPr/>
        </p:nvSpPr>
        <p:spPr>
          <a:xfrm>
            <a:off x="3666003" y="5147021"/>
            <a:ext cx="1790850"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Validez del aval</a:t>
            </a:r>
            <a:endParaRPr lang="es-ES" sz="2400" dirty="0"/>
          </a:p>
        </p:txBody>
      </p:sp>
      <p:sp>
        <p:nvSpPr>
          <p:cNvPr id="9" name="Título 1"/>
          <p:cNvSpPr txBox="1">
            <a:spLocks/>
          </p:cNvSpPr>
          <p:nvPr/>
        </p:nvSpPr>
        <p:spPr>
          <a:xfrm>
            <a:off x="5570012" y="5680503"/>
            <a:ext cx="1960881"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en varios EE.MM</a:t>
            </a:r>
            <a:endParaRPr lang="es-ES" sz="2400" dirty="0"/>
          </a:p>
        </p:txBody>
      </p:sp>
      <p:sp>
        <p:nvSpPr>
          <p:cNvPr id="10" name="Título 1"/>
          <p:cNvSpPr txBox="1">
            <a:spLocks/>
          </p:cNvSpPr>
          <p:nvPr/>
        </p:nvSpPr>
        <p:spPr>
          <a:xfrm>
            <a:off x="5570013" y="4422379"/>
            <a:ext cx="1960881"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Sólo en ES</a:t>
            </a:r>
            <a:endParaRPr lang="es-ES" sz="2400" dirty="0"/>
          </a:p>
        </p:txBody>
      </p:sp>
      <p:sp>
        <p:nvSpPr>
          <p:cNvPr id="11" name="Título 1"/>
          <p:cNvSpPr txBox="1">
            <a:spLocks/>
          </p:cNvSpPr>
          <p:nvPr/>
        </p:nvSpPr>
        <p:spPr>
          <a:xfrm>
            <a:off x="7757779" y="4422379"/>
            <a:ext cx="1234770" cy="981766"/>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Norma nacional</a:t>
            </a:r>
            <a:endParaRPr lang="es-ES" sz="2400" dirty="0"/>
          </a:p>
        </p:txBody>
      </p:sp>
      <p:sp>
        <p:nvSpPr>
          <p:cNvPr id="12" name="Título 1"/>
          <p:cNvSpPr txBox="1">
            <a:spLocks/>
          </p:cNvSpPr>
          <p:nvPr/>
        </p:nvSpPr>
        <p:spPr>
          <a:xfrm>
            <a:off x="7757779" y="5680503"/>
            <a:ext cx="1247341"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Siempre</a:t>
            </a:r>
            <a:endParaRPr lang="es-ES" sz="2400" dirty="0"/>
          </a:p>
        </p:txBody>
      </p:sp>
      <p:sp>
        <p:nvSpPr>
          <p:cNvPr id="15" name="Título 1"/>
          <p:cNvSpPr txBox="1">
            <a:spLocks/>
          </p:cNvSpPr>
          <p:nvPr/>
        </p:nvSpPr>
        <p:spPr>
          <a:xfrm>
            <a:off x="6480478" y="2903202"/>
            <a:ext cx="2486407" cy="1258727"/>
          </a:xfrm>
          <a:prstGeom prst="rect">
            <a:avLst/>
          </a:prstGeom>
          <a:ln>
            <a:solidFill>
              <a:schemeClr val="tx1"/>
            </a:solidFill>
          </a:ln>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400" dirty="0" smtClean="0"/>
              <a:t>Generalmente, regímenes especiales y depósito temporal</a:t>
            </a:r>
            <a:endParaRPr lang="es-ES" sz="2400" dirty="0"/>
          </a:p>
        </p:txBody>
      </p:sp>
      <p:sp>
        <p:nvSpPr>
          <p:cNvPr id="16" name="Título 1"/>
          <p:cNvSpPr txBox="1">
            <a:spLocks/>
          </p:cNvSpPr>
          <p:nvPr/>
        </p:nvSpPr>
        <p:spPr>
          <a:xfrm>
            <a:off x="6480478" y="738170"/>
            <a:ext cx="2486407" cy="1810775"/>
          </a:xfrm>
          <a:prstGeom prst="rect">
            <a:avLst/>
          </a:prstGeom>
          <a:ln>
            <a:solidFill>
              <a:schemeClr val="tx1"/>
            </a:solidFill>
          </a:ln>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400" dirty="0" smtClean="0"/>
              <a:t>Generalmente los relacionados con supuestos del artículo 77, y aplazamientos y suspensiones</a:t>
            </a:r>
            <a:endParaRPr lang="es-ES" sz="2400" dirty="0"/>
          </a:p>
        </p:txBody>
      </p:sp>
      <p:sp>
        <p:nvSpPr>
          <p:cNvPr id="3" name="Flecha a la derecha con muesca 2"/>
          <p:cNvSpPr/>
          <p:nvPr/>
        </p:nvSpPr>
        <p:spPr>
          <a:xfrm rot="19787916">
            <a:off x="3224075" y="2163755"/>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Flecha a la derecha con muesca 16"/>
          <p:cNvSpPr/>
          <p:nvPr/>
        </p:nvSpPr>
        <p:spPr>
          <a:xfrm rot="1152810">
            <a:off x="3204129" y="3316643"/>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Flecha a la derecha con muesca 17"/>
          <p:cNvSpPr/>
          <p:nvPr/>
        </p:nvSpPr>
        <p:spPr>
          <a:xfrm>
            <a:off x="5439987" y="2283015"/>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Flecha a la derecha con muesca 18"/>
          <p:cNvSpPr/>
          <p:nvPr/>
        </p:nvSpPr>
        <p:spPr>
          <a:xfrm>
            <a:off x="5440502" y="3916365"/>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Flecha a la derecha con muesca 19"/>
          <p:cNvSpPr/>
          <p:nvPr/>
        </p:nvSpPr>
        <p:spPr>
          <a:xfrm>
            <a:off x="2864599" y="5561244"/>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Flecha a la derecha con muesca 20"/>
          <p:cNvSpPr/>
          <p:nvPr/>
        </p:nvSpPr>
        <p:spPr>
          <a:xfrm rot="19831126">
            <a:off x="5252221" y="5207762"/>
            <a:ext cx="860306" cy="234782"/>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Flecha a la derecha con muesca 22"/>
          <p:cNvSpPr/>
          <p:nvPr/>
        </p:nvSpPr>
        <p:spPr>
          <a:xfrm>
            <a:off x="7022480" y="5227101"/>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Flecha a la derecha con muesca 23"/>
          <p:cNvSpPr/>
          <p:nvPr/>
        </p:nvSpPr>
        <p:spPr>
          <a:xfrm>
            <a:off x="7022481" y="6440591"/>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Título 1"/>
          <p:cNvSpPr txBox="1">
            <a:spLocks/>
          </p:cNvSpPr>
          <p:nvPr/>
        </p:nvSpPr>
        <p:spPr>
          <a:xfrm>
            <a:off x="113159" y="115716"/>
            <a:ext cx="6154719"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¿QU</a:t>
            </a:r>
            <a:r>
              <a:rPr lang="fr-FR" b="1" dirty="0" smtClean="0">
                <a:ln/>
                <a:solidFill>
                  <a:srgbClr val="FFFF00"/>
                </a:solidFill>
              </a:rPr>
              <a:t>É</a:t>
            </a:r>
            <a:r>
              <a:rPr lang="es-ES" b="1" dirty="0" smtClean="0">
                <a:ln/>
                <a:solidFill>
                  <a:srgbClr val="FFFF00"/>
                </a:solidFill>
              </a:rPr>
              <a:t> GARANTIZAR?</a:t>
            </a:r>
            <a:endParaRPr lang="es-ES" b="1" dirty="0">
              <a:ln/>
              <a:solidFill>
                <a:srgbClr val="FFFF00"/>
              </a:solidFill>
            </a:endParaRPr>
          </a:p>
        </p:txBody>
      </p:sp>
      <p:sp>
        <p:nvSpPr>
          <p:cNvPr id="26" name="Flecha a la derecha con muesca 25"/>
          <p:cNvSpPr/>
          <p:nvPr/>
        </p:nvSpPr>
        <p:spPr>
          <a:xfrm rot="643146">
            <a:off x="5290156" y="5543530"/>
            <a:ext cx="860306" cy="240028"/>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646333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3159" y="1599350"/>
            <a:ext cx="8853725" cy="1002761"/>
          </a:xfrm>
          <a:ln>
            <a:solidFill>
              <a:schemeClr val="tx1"/>
            </a:solidFill>
          </a:ln>
        </p:spPr>
        <p:txBody>
          <a:bodyPr>
            <a:normAutofit/>
          </a:bodyPr>
          <a:lstStyle/>
          <a:p>
            <a:pPr marL="571500" indent="-571500" algn="l">
              <a:buFont typeface="Wingdings" charset="2"/>
              <a:buChar char="ü"/>
            </a:pPr>
            <a:r>
              <a:rPr lang="es-ES" sz="2800" dirty="0" smtClean="0"/>
              <a:t>OPERACIONES EN UN EM  </a:t>
            </a:r>
            <a:endParaRPr lang="es-ES" sz="2800" dirty="0"/>
          </a:p>
        </p:txBody>
      </p:sp>
      <p:sp>
        <p:nvSpPr>
          <p:cNvPr id="10" name="Título 1"/>
          <p:cNvSpPr txBox="1">
            <a:spLocks/>
          </p:cNvSpPr>
          <p:nvPr/>
        </p:nvSpPr>
        <p:spPr>
          <a:xfrm>
            <a:off x="138824" y="3912204"/>
            <a:ext cx="4940741"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Inclusión de mercancías en un EM</a:t>
            </a:r>
            <a:endParaRPr lang="es-ES" sz="2400" dirty="0"/>
          </a:p>
        </p:txBody>
      </p:sp>
      <p:sp>
        <p:nvSpPr>
          <p:cNvPr id="11" name="Título 1"/>
          <p:cNvSpPr txBox="1">
            <a:spLocks/>
          </p:cNvSpPr>
          <p:nvPr/>
        </p:nvSpPr>
        <p:spPr>
          <a:xfrm>
            <a:off x="5965032" y="3912204"/>
            <a:ext cx="3001852"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No reparto del I.R</a:t>
            </a:r>
            <a:endParaRPr lang="es-ES" sz="2400" dirty="0"/>
          </a:p>
        </p:txBody>
      </p:sp>
      <p:sp>
        <p:nvSpPr>
          <p:cNvPr id="19" name="Flecha a la derecha con muesca 18"/>
          <p:cNvSpPr/>
          <p:nvPr/>
        </p:nvSpPr>
        <p:spPr>
          <a:xfrm>
            <a:off x="4932089" y="4303120"/>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Título 1"/>
          <p:cNvSpPr txBox="1">
            <a:spLocks/>
          </p:cNvSpPr>
          <p:nvPr/>
        </p:nvSpPr>
        <p:spPr>
          <a:xfrm>
            <a:off x="113159" y="115716"/>
            <a:ext cx="8853726"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b="1" dirty="0" smtClean="0">
                <a:ln/>
                <a:solidFill>
                  <a:srgbClr val="FFFF00"/>
                </a:solidFill>
              </a:rPr>
              <a:t>VALIDEZ GEOGRAFICA DEL AVAL</a:t>
            </a:r>
            <a:endParaRPr lang="es-ES" b="1" dirty="0">
              <a:ln/>
              <a:solidFill>
                <a:srgbClr val="FFFF00"/>
              </a:solidFill>
            </a:endParaRPr>
          </a:p>
        </p:txBody>
      </p:sp>
      <p:sp>
        <p:nvSpPr>
          <p:cNvPr id="26" name="Título 1"/>
          <p:cNvSpPr txBox="1">
            <a:spLocks/>
          </p:cNvSpPr>
          <p:nvPr/>
        </p:nvSpPr>
        <p:spPr>
          <a:xfrm>
            <a:off x="138824" y="2754511"/>
            <a:ext cx="8853725" cy="1002761"/>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71500" indent="-571500" algn="l">
              <a:buFont typeface="Wingdings" charset="2"/>
              <a:buChar char="ü"/>
            </a:pPr>
            <a:r>
              <a:rPr lang="es-ES" sz="2800" dirty="0" smtClean="0"/>
              <a:t>OPERACIONES EN MAS DE UN EE.MM</a:t>
            </a:r>
            <a:endParaRPr lang="es-ES" sz="2800" dirty="0"/>
          </a:p>
        </p:txBody>
      </p:sp>
      <p:sp>
        <p:nvSpPr>
          <p:cNvPr id="27" name="Título 1"/>
          <p:cNvSpPr txBox="1">
            <a:spLocks/>
          </p:cNvSpPr>
          <p:nvPr/>
        </p:nvSpPr>
        <p:spPr>
          <a:xfrm>
            <a:off x="164489" y="5413076"/>
            <a:ext cx="4940741"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Inclusión de mercancías en varios EE.MM</a:t>
            </a:r>
            <a:endParaRPr lang="es-ES" sz="2400" dirty="0"/>
          </a:p>
        </p:txBody>
      </p:sp>
      <p:sp>
        <p:nvSpPr>
          <p:cNvPr id="28" name="Título 1"/>
          <p:cNvSpPr txBox="1">
            <a:spLocks/>
          </p:cNvSpPr>
          <p:nvPr/>
        </p:nvSpPr>
        <p:spPr>
          <a:xfrm>
            <a:off x="5990697" y="5413076"/>
            <a:ext cx="3001852"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a:t>R</a:t>
            </a:r>
            <a:r>
              <a:rPr lang="es-ES" sz="2400" dirty="0" smtClean="0"/>
              <a:t>eparto del I.R</a:t>
            </a:r>
            <a:endParaRPr lang="es-ES" sz="2400" dirty="0"/>
          </a:p>
        </p:txBody>
      </p:sp>
      <p:sp>
        <p:nvSpPr>
          <p:cNvPr id="30" name="Flecha a la derecha con muesca 29"/>
          <p:cNvSpPr/>
          <p:nvPr/>
        </p:nvSpPr>
        <p:spPr>
          <a:xfrm>
            <a:off x="4932089" y="5799761"/>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9233798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468" y="1476884"/>
            <a:ext cx="8587627" cy="1253220"/>
          </a:xfrm>
          <a:ln>
            <a:solidFill>
              <a:schemeClr val="tx1"/>
            </a:solidFill>
          </a:ln>
        </p:spPr>
        <p:txBody>
          <a:bodyPr>
            <a:normAutofit/>
          </a:bodyPr>
          <a:lstStyle/>
          <a:p>
            <a:r>
              <a:rPr lang="es-ES" dirty="0" smtClean="0"/>
              <a:t>DEUDA + OTROS GRAVAMENES </a:t>
            </a:r>
            <a:endParaRPr lang="es-ES" dirty="0"/>
          </a:p>
        </p:txBody>
      </p:sp>
      <p:sp>
        <p:nvSpPr>
          <p:cNvPr id="5" name="Título 1"/>
          <p:cNvSpPr txBox="1">
            <a:spLocks/>
          </p:cNvSpPr>
          <p:nvPr/>
        </p:nvSpPr>
        <p:spPr>
          <a:xfrm>
            <a:off x="6153567" y="2934599"/>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Puede nacer</a:t>
            </a:r>
            <a:endParaRPr lang="es-ES" sz="2400" dirty="0"/>
          </a:p>
        </p:txBody>
      </p:sp>
      <p:sp>
        <p:nvSpPr>
          <p:cNvPr id="7" name="Título 1"/>
          <p:cNvSpPr txBox="1">
            <a:spLocks/>
          </p:cNvSpPr>
          <p:nvPr/>
        </p:nvSpPr>
        <p:spPr>
          <a:xfrm>
            <a:off x="683074" y="2934599"/>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Ha nacido</a:t>
            </a:r>
            <a:endParaRPr lang="es-ES" sz="2400" dirty="0"/>
          </a:p>
        </p:txBody>
      </p:sp>
      <p:sp>
        <p:nvSpPr>
          <p:cNvPr id="16" name="Título 1"/>
          <p:cNvSpPr txBox="1">
            <a:spLocks/>
          </p:cNvSpPr>
          <p:nvPr/>
        </p:nvSpPr>
        <p:spPr>
          <a:xfrm>
            <a:off x="1043592" y="4965310"/>
            <a:ext cx="6865072" cy="1649053"/>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El deudor o la persona que puede llegar a ser deudor. </a:t>
            </a:r>
          </a:p>
          <a:p>
            <a:endParaRPr lang="es-ES" sz="2400" dirty="0"/>
          </a:p>
          <a:p>
            <a:r>
              <a:rPr lang="es-ES" sz="2400" dirty="0" smtClean="0"/>
              <a:t>Si las autoridades aduaneras lo permiten, un tercero.</a:t>
            </a:r>
            <a:endParaRPr lang="es-ES" sz="2400" dirty="0"/>
          </a:p>
        </p:txBody>
      </p:sp>
      <p:sp>
        <p:nvSpPr>
          <p:cNvPr id="3" name="Flecha a la derecha con muesca 2"/>
          <p:cNvSpPr/>
          <p:nvPr/>
        </p:nvSpPr>
        <p:spPr>
          <a:xfrm rot="5400000">
            <a:off x="1250052" y="4337639"/>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Flecha a la derecha con muesca 16"/>
          <p:cNvSpPr/>
          <p:nvPr/>
        </p:nvSpPr>
        <p:spPr>
          <a:xfrm rot="5400000">
            <a:off x="6774972" y="4305519"/>
            <a:ext cx="1016825" cy="238517"/>
          </a:xfrm>
          <a:prstGeom prst="notchedRightArrow">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Título 1"/>
          <p:cNvSpPr txBox="1">
            <a:spLocks/>
          </p:cNvSpPr>
          <p:nvPr/>
        </p:nvSpPr>
        <p:spPr>
          <a:xfrm>
            <a:off x="1494641" y="115716"/>
            <a:ext cx="6154719"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¿QU</a:t>
            </a:r>
            <a:r>
              <a:rPr lang="fr-FR" b="1" dirty="0" smtClean="0">
                <a:ln/>
                <a:solidFill>
                  <a:srgbClr val="FFFF00"/>
                </a:solidFill>
              </a:rPr>
              <a:t>IEN</a:t>
            </a:r>
            <a:r>
              <a:rPr lang="es-ES" b="1" dirty="0" smtClean="0">
                <a:ln/>
                <a:solidFill>
                  <a:srgbClr val="FFFF00"/>
                </a:solidFill>
              </a:rPr>
              <a:t> GARANTIZA?</a:t>
            </a:r>
            <a:endParaRPr lang="es-ES" b="1" dirty="0">
              <a:ln/>
              <a:solidFill>
                <a:srgbClr val="FFFF00"/>
              </a:solidFill>
            </a:endParaRPr>
          </a:p>
        </p:txBody>
      </p:sp>
    </p:spTree>
    <p:extLst>
      <p:ext uri="{BB962C8B-B14F-4D97-AF65-F5344CB8AC3E}">
        <p14:creationId xmlns:p14="http://schemas.microsoft.com/office/powerpoint/2010/main" val="42268165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3229" y="1476884"/>
            <a:ext cx="7946386" cy="849460"/>
          </a:xfrm>
          <a:ln>
            <a:solidFill>
              <a:schemeClr val="tx1"/>
            </a:solidFill>
          </a:ln>
        </p:spPr>
        <p:txBody>
          <a:bodyPr>
            <a:normAutofit/>
          </a:bodyPr>
          <a:lstStyle/>
          <a:p>
            <a:r>
              <a:rPr lang="es-ES" sz="2400" dirty="0" smtClean="0"/>
              <a:t>IMPORTE REFERENCIA = IMPORTE GARANTÍA</a:t>
            </a:r>
            <a:endParaRPr lang="es-ES" sz="2400" dirty="0"/>
          </a:p>
        </p:txBody>
      </p:sp>
      <p:sp>
        <p:nvSpPr>
          <p:cNvPr id="5" name="Título 1"/>
          <p:cNvSpPr txBox="1">
            <a:spLocks/>
          </p:cNvSpPr>
          <p:nvPr/>
        </p:nvSpPr>
        <p:spPr>
          <a:xfrm>
            <a:off x="5718676" y="3682540"/>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Puede nacer</a:t>
            </a:r>
            <a:endParaRPr lang="es-ES" sz="2400" dirty="0"/>
          </a:p>
        </p:txBody>
      </p:sp>
      <p:sp>
        <p:nvSpPr>
          <p:cNvPr id="7" name="Título 1"/>
          <p:cNvSpPr txBox="1">
            <a:spLocks/>
          </p:cNvSpPr>
          <p:nvPr/>
        </p:nvSpPr>
        <p:spPr>
          <a:xfrm>
            <a:off x="783661" y="3682540"/>
            <a:ext cx="2181525" cy="981766"/>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Ha nacido</a:t>
            </a:r>
            <a:endParaRPr lang="es-ES" sz="2400" dirty="0"/>
          </a:p>
        </p:txBody>
      </p:sp>
      <p:sp>
        <p:nvSpPr>
          <p:cNvPr id="16" name="Título 1"/>
          <p:cNvSpPr txBox="1">
            <a:spLocks/>
          </p:cNvSpPr>
          <p:nvPr/>
        </p:nvSpPr>
        <p:spPr>
          <a:xfrm>
            <a:off x="427116" y="4812539"/>
            <a:ext cx="3759444" cy="80810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dirty="0" smtClean="0"/>
              <a:t>Si se conoce= importe de la deuda</a:t>
            </a:r>
          </a:p>
          <a:p>
            <a:pPr algn="l"/>
            <a:r>
              <a:rPr lang="es-ES" sz="2000" dirty="0" smtClean="0"/>
              <a:t>Si no se conoce= el máximo</a:t>
            </a:r>
          </a:p>
        </p:txBody>
      </p:sp>
      <p:sp>
        <p:nvSpPr>
          <p:cNvPr id="3" name="Flecha a la derecha con muesca 2"/>
          <p:cNvSpPr/>
          <p:nvPr/>
        </p:nvSpPr>
        <p:spPr>
          <a:xfrm rot="5400000">
            <a:off x="293920" y="4184868"/>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Flecha a la derecha con muesca 16"/>
          <p:cNvSpPr/>
          <p:nvPr/>
        </p:nvSpPr>
        <p:spPr>
          <a:xfrm rot="5400000">
            <a:off x="5203788" y="4184868"/>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Título 1"/>
          <p:cNvSpPr txBox="1">
            <a:spLocks/>
          </p:cNvSpPr>
          <p:nvPr/>
        </p:nvSpPr>
        <p:spPr>
          <a:xfrm>
            <a:off x="1494641" y="115716"/>
            <a:ext cx="6154719"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IMPORTE DE REFERENCIA</a:t>
            </a:r>
            <a:endParaRPr lang="es-ES" b="1" dirty="0">
              <a:ln/>
              <a:solidFill>
                <a:srgbClr val="FFFF00"/>
              </a:solidFill>
            </a:endParaRPr>
          </a:p>
        </p:txBody>
      </p:sp>
      <p:sp>
        <p:nvSpPr>
          <p:cNvPr id="10" name="Título 1"/>
          <p:cNvSpPr txBox="1">
            <a:spLocks/>
          </p:cNvSpPr>
          <p:nvPr/>
        </p:nvSpPr>
        <p:spPr>
          <a:xfrm>
            <a:off x="5144038" y="4812539"/>
            <a:ext cx="3759444" cy="897020"/>
          </a:xfrm>
          <a:prstGeom prst="rect">
            <a:avLst/>
          </a:prstGeom>
          <a:ln>
            <a:solidFill>
              <a:schemeClr val="tx1"/>
            </a:solidFill>
          </a:ln>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s-ES" sz="2000" dirty="0" smtClean="0"/>
              <a:t>El importe máximo de mercancías del mismo tipo= no se tienen en cuenta derechos preferenciales</a:t>
            </a:r>
          </a:p>
        </p:txBody>
      </p:sp>
      <p:sp>
        <p:nvSpPr>
          <p:cNvPr id="11" name="Flecha a la derecha con muesca 10"/>
          <p:cNvSpPr/>
          <p:nvPr/>
        </p:nvSpPr>
        <p:spPr>
          <a:xfrm rot="5400000">
            <a:off x="-119016" y="5318334"/>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Título 1"/>
          <p:cNvSpPr txBox="1">
            <a:spLocks/>
          </p:cNvSpPr>
          <p:nvPr/>
        </p:nvSpPr>
        <p:spPr>
          <a:xfrm>
            <a:off x="5144038" y="5895551"/>
            <a:ext cx="3759444" cy="80810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Desde la vinculación al régimen hasta su ultimación</a:t>
            </a:r>
          </a:p>
        </p:txBody>
      </p:sp>
      <p:sp>
        <p:nvSpPr>
          <p:cNvPr id="13" name="Flecha a la derecha con muesca 12"/>
          <p:cNvSpPr/>
          <p:nvPr/>
        </p:nvSpPr>
        <p:spPr>
          <a:xfrm rot="5400000">
            <a:off x="4624572" y="5318334"/>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Título 1"/>
          <p:cNvSpPr txBox="1">
            <a:spLocks/>
          </p:cNvSpPr>
          <p:nvPr/>
        </p:nvSpPr>
        <p:spPr>
          <a:xfrm>
            <a:off x="427116" y="5895551"/>
            <a:ext cx="3759444" cy="808102"/>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Desde el nacimiento hasta la extinción</a:t>
            </a:r>
          </a:p>
        </p:txBody>
      </p:sp>
      <p:sp>
        <p:nvSpPr>
          <p:cNvPr id="15" name="Título 1"/>
          <p:cNvSpPr txBox="1">
            <a:spLocks/>
          </p:cNvSpPr>
          <p:nvPr/>
        </p:nvSpPr>
        <p:spPr>
          <a:xfrm>
            <a:off x="270138" y="2473300"/>
            <a:ext cx="8633344" cy="849460"/>
          </a:xfrm>
          <a:prstGeom prst="rect">
            <a:avLst/>
          </a:prstGeom>
          <a:ln>
            <a:solidFill>
              <a:schemeClr val="tx1"/>
            </a:solidFill>
          </a:ln>
        </p:spPr>
        <p:txBody>
          <a:bodyPr vert="horz" lIns="91440" tIns="45720" rIns="91440" bIns="45720"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2400" dirty="0" smtClean="0"/>
              <a:t>Se fija por la autoridad aduanera en colaboración con el interesado teniendo en cuenta sus operaciones de los últimos 12 meses y una estimación del volumen de operaciones previstas</a:t>
            </a:r>
            <a:endParaRPr lang="es-ES" sz="2400" dirty="0"/>
          </a:p>
        </p:txBody>
      </p:sp>
    </p:spTree>
    <p:extLst>
      <p:ext uri="{BB962C8B-B14F-4D97-AF65-F5344CB8AC3E}">
        <p14:creationId xmlns:p14="http://schemas.microsoft.com/office/powerpoint/2010/main" val="4533095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690" y="1779186"/>
            <a:ext cx="8435990" cy="715960"/>
          </a:xfrm>
          <a:ln w="38100" cmpd="sng">
            <a:solidFill>
              <a:schemeClr val="accent1"/>
            </a:solidFill>
          </a:ln>
        </p:spPr>
        <p:txBody>
          <a:bodyPr>
            <a:normAutofit/>
          </a:bodyPr>
          <a:lstStyle/>
          <a:p>
            <a:r>
              <a:rPr lang="es-ES" sz="2400" dirty="0" smtClean="0"/>
              <a:t>1 AUTORIZACIÓN DE GG = 1 ó  VARIOS AVALES</a:t>
            </a:r>
            <a:endParaRPr lang="es-ES" sz="2400" dirty="0"/>
          </a:p>
        </p:txBody>
      </p:sp>
      <p:sp>
        <p:nvSpPr>
          <p:cNvPr id="25" name="Título 1"/>
          <p:cNvSpPr txBox="1">
            <a:spLocks/>
          </p:cNvSpPr>
          <p:nvPr/>
        </p:nvSpPr>
        <p:spPr>
          <a:xfrm>
            <a:off x="314503" y="115716"/>
            <a:ext cx="8476365"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fontScale="92500" lnSpcReduction="1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¿CU</a:t>
            </a:r>
            <a:r>
              <a:rPr lang="is-IS" b="1" dirty="0" smtClean="0">
                <a:ln/>
                <a:solidFill>
                  <a:srgbClr val="FFFF00"/>
                </a:solidFill>
              </a:rPr>
              <a:t>Á</a:t>
            </a:r>
            <a:r>
              <a:rPr lang="es-ES" b="1" dirty="0" smtClean="0">
                <a:ln/>
                <a:solidFill>
                  <a:srgbClr val="FFFF00"/>
                </a:solidFill>
              </a:rPr>
              <a:t>NTAS AUTORIZACIONES DE GG SON NECESARIAS?</a:t>
            </a:r>
            <a:endParaRPr lang="es-ES" b="1" dirty="0">
              <a:ln/>
              <a:solidFill>
                <a:srgbClr val="FFFF00"/>
              </a:solidFill>
            </a:endParaRPr>
          </a:p>
        </p:txBody>
      </p:sp>
      <p:sp>
        <p:nvSpPr>
          <p:cNvPr id="14" name="Título 1"/>
          <p:cNvSpPr txBox="1">
            <a:spLocks/>
          </p:cNvSpPr>
          <p:nvPr/>
        </p:nvSpPr>
        <p:spPr>
          <a:xfrm>
            <a:off x="154287" y="2495146"/>
            <a:ext cx="8796797" cy="629236"/>
          </a:xfrm>
          <a:prstGeom prst="rect">
            <a:avLst/>
          </a:prstGeom>
          <a:ln w="38100" cmpd="sng">
            <a:solidFill>
              <a:schemeClr val="accent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Todos los avales de una autorización serán identicos en cuanto tipo y finalidad</a:t>
            </a:r>
            <a:endParaRPr lang="es-ES" sz="2000" dirty="0"/>
          </a:p>
        </p:txBody>
      </p:sp>
      <p:sp>
        <p:nvSpPr>
          <p:cNvPr id="17" name="Título 1"/>
          <p:cNvSpPr txBox="1">
            <a:spLocks/>
          </p:cNvSpPr>
          <p:nvPr/>
        </p:nvSpPr>
        <p:spPr>
          <a:xfrm>
            <a:off x="161408" y="5258267"/>
            <a:ext cx="8789676" cy="640127"/>
          </a:xfrm>
          <a:prstGeom prst="rect">
            <a:avLst/>
          </a:prstGeom>
          <a:ln w="38100" cmpd="sng">
            <a:solidFill>
              <a:srgbClr val="FF0000"/>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b="1" dirty="0" smtClean="0"/>
              <a:t>CADA REGIMEN = 1 GRN. El control se realiza a nivel de GRN</a:t>
            </a:r>
            <a:endParaRPr lang="es-ES" sz="2400" b="1" dirty="0"/>
          </a:p>
        </p:txBody>
      </p:sp>
      <p:sp>
        <p:nvSpPr>
          <p:cNvPr id="24" name="Título 1"/>
          <p:cNvSpPr txBox="1">
            <a:spLocks/>
          </p:cNvSpPr>
          <p:nvPr/>
        </p:nvSpPr>
        <p:spPr>
          <a:xfrm>
            <a:off x="334690" y="3420155"/>
            <a:ext cx="8435990" cy="656621"/>
          </a:xfrm>
          <a:prstGeom prst="rect">
            <a:avLst/>
          </a:prstGeom>
          <a:ln w="38100" cmpd="sng">
            <a:solidFill>
              <a:schemeClr val="accent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1 AUTORIZACIÓN DE GG = 1 ó  VARIOS REGIMENES</a:t>
            </a:r>
            <a:endParaRPr lang="es-ES" sz="2400" dirty="0"/>
          </a:p>
        </p:txBody>
      </p:sp>
      <p:sp>
        <p:nvSpPr>
          <p:cNvPr id="26" name="Título 1"/>
          <p:cNvSpPr txBox="1">
            <a:spLocks/>
          </p:cNvSpPr>
          <p:nvPr/>
        </p:nvSpPr>
        <p:spPr>
          <a:xfrm>
            <a:off x="154287" y="5898394"/>
            <a:ext cx="8796797" cy="772715"/>
          </a:xfrm>
          <a:prstGeom prst="rect">
            <a:avLst/>
          </a:prstGeom>
          <a:ln w="38100" cmpd="sng">
            <a:solidFill>
              <a:srgbClr val="FF0000"/>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En caso de una única autorización del GG, cada régimen tendrá su importe de referencia pero la suma de ellos no siempre es el Importe de referencia total </a:t>
            </a:r>
            <a:endParaRPr lang="es-ES" sz="2000" dirty="0"/>
          </a:p>
        </p:txBody>
      </p:sp>
      <p:sp>
        <p:nvSpPr>
          <p:cNvPr id="27" name="Título 1"/>
          <p:cNvSpPr txBox="1">
            <a:spLocks/>
          </p:cNvSpPr>
          <p:nvPr/>
        </p:nvSpPr>
        <p:spPr>
          <a:xfrm>
            <a:off x="161408" y="4076776"/>
            <a:ext cx="8782555" cy="808102"/>
          </a:xfrm>
          <a:prstGeom prst="rect">
            <a:avLst/>
          </a:prstGeom>
          <a:ln w="38100" cmpd="sng">
            <a:solidFill>
              <a:schemeClr val="accent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000" dirty="0" smtClean="0"/>
              <a:t>En cada autorización deben solicitarse todos los Códigos de libre práctica (01,07,40,42,49,61 y 63)</a:t>
            </a:r>
          </a:p>
        </p:txBody>
      </p:sp>
    </p:spTree>
    <p:extLst>
      <p:ext uri="{BB962C8B-B14F-4D97-AF65-F5344CB8AC3E}">
        <p14:creationId xmlns:p14="http://schemas.microsoft.com/office/powerpoint/2010/main" val="25071182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18427" y="511164"/>
            <a:ext cx="4861327" cy="849460"/>
          </a:xfrm>
          <a:ln>
            <a:solidFill>
              <a:schemeClr val="tx1"/>
            </a:solidFill>
          </a:ln>
        </p:spPr>
        <p:txBody>
          <a:bodyPr>
            <a:normAutofit/>
          </a:bodyPr>
          <a:lstStyle/>
          <a:p>
            <a:r>
              <a:rPr lang="es-ES" sz="2400" dirty="0" smtClean="0"/>
              <a:t>1 AUTORIZACIÓN DE GG = 1 AVAL</a:t>
            </a:r>
            <a:endParaRPr lang="es-ES" sz="2400" dirty="0"/>
          </a:p>
        </p:txBody>
      </p:sp>
      <p:sp>
        <p:nvSpPr>
          <p:cNvPr id="25" name="Título 1"/>
          <p:cNvSpPr txBox="1">
            <a:spLocks/>
          </p:cNvSpPr>
          <p:nvPr/>
        </p:nvSpPr>
        <p:spPr>
          <a:xfrm>
            <a:off x="427116" y="115716"/>
            <a:ext cx="8476365" cy="1244908"/>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b="1" dirty="0" smtClean="0">
                <a:ln/>
                <a:solidFill>
                  <a:srgbClr val="FFFF00"/>
                </a:solidFill>
              </a:rPr>
              <a:t>¿EL IMPORTE DEL AVAL = IR?</a:t>
            </a:r>
            <a:endParaRPr lang="es-ES" b="1" dirty="0">
              <a:ln/>
              <a:solidFill>
                <a:srgbClr val="FFFF00"/>
              </a:solidFill>
            </a:endParaRPr>
          </a:p>
        </p:txBody>
      </p:sp>
      <p:sp>
        <p:nvSpPr>
          <p:cNvPr id="11" name="Flecha a la derecha con muesca 10"/>
          <p:cNvSpPr/>
          <p:nvPr/>
        </p:nvSpPr>
        <p:spPr>
          <a:xfrm rot="5400000">
            <a:off x="-163212" y="2503307"/>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Título 1"/>
          <p:cNvSpPr txBox="1">
            <a:spLocks/>
          </p:cNvSpPr>
          <p:nvPr/>
        </p:nvSpPr>
        <p:spPr>
          <a:xfrm>
            <a:off x="400833" y="1513565"/>
            <a:ext cx="3978527" cy="600588"/>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DEUDA QUE HA NACIDO</a:t>
            </a:r>
            <a:endParaRPr lang="es-ES" sz="2400" dirty="0"/>
          </a:p>
        </p:txBody>
      </p:sp>
      <p:sp>
        <p:nvSpPr>
          <p:cNvPr id="19" name="Título 1"/>
          <p:cNvSpPr txBox="1">
            <a:spLocks/>
          </p:cNvSpPr>
          <p:nvPr/>
        </p:nvSpPr>
        <p:spPr>
          <a:xfrm>
            <a:off x="529645" y="2114153"/>
            <a:ext cx="3960619" cy="2734360"/>
          </a:xfrm>
          <a:prstGeom prst="rect">
            <a:avLst/>
          </a:prstGeom>
          <a:ln>
            <a:noFill/>
          </a:ln>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indent="-342900" algn="just">
              <a:buFont typeface="Wingdings" charset="2"/>
              <a:buChar char="ü"/>
            </a:pPr>
            <a:r>
              <a:rPr lang="es-ES" sz="2400" dirty="0" smtClean="0"/>
              <a:t>SOLO APLICABLE A OEAS</a:t>
            </a:r>
          </a:p>
          <a:p>
            <a:pPr marL="342900" indent="-342900" algn="just">
              <a:buFont typeface="Wingdings" charset="2"/>
              <a:buChar char="ü"/>
            </a:pPr>
            <a:endParaRPr lang="es-ES" sz="2400" dirty="0" smtClean="0"/>
          </a:p>
          <a:p>
            <a:pPr marL="342900" indent="-342900" algn="just">
              <a:buFont typeface="Wingdings" charset="2"/>
              <a:buChar char="ü"/>
            </a:pPr>
            <a:r>
              <a:rPr lang="es-ES" sz="2400" dirty="0" smtClean="0"/>
              <a:t>REDUCCIÓN DEL 70% DEL IR</a:t>
            </a:r>
          </a:p>
          <a:p>
            <a:pPr marL="342900" indent="-342900" algn="just">
              <a:buFont typeface="Wingdings" charset="2"/>
              <a:buChar char="ü"/>
            </a:pPr>
            <a:endParaRPr lang="es-ES" sz="2400" dirty="0"/>
          </a:p>
          <a:p>
            <a:pPr marL="342900" indent="-342900" algn="just">
              <a:buFont typeface="Wingdings" charset="2"/>
              <a:buChar char="ü"/>
            </a:pPr>
            <a:r>
              <a:rPr lang="es-ES" sz="2400" dirty="0" smtClean="0"/>
              <a:t>A PETICIÓN DEL INTERESADO, ES AUTOMATICA, NO REQUIERE COMPROBACIÓN DE REQUISITOS PERO EL OEA DEBE CONTROLAR EL CUMPIMIENTO DEL REQUISITO DE CAPACIDAD FINANCIERA</a:t>
            </a:r>
            <a:endParaRPr lang="es-ES" sz="2400" dirty="0"/>
          </a:p>
        </p:txBody>
      </p:sp>
      <p:sp>
        <p:nvSpPr>
          <p:cNvPr id="22" name="Flecha a la derecha con muesca 21"/>
          <p:cNvSpPr/>
          <p:nvPr/>
        </p:nvSpPr>
        <p:spPr>
          <a:xfrm>
            <a:off x="2304617" y="6178089"/>
            <a:ext cx="1016825" cy="238517"/>
          </a:xfrm>
          <a:prstGeom prst="notchedRightArrow">
            <a:avLst/>
          </a:prstGeom>
          <a:solidFill>
            <a:srgbClr val="4F81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Título 1"/>
          <p:cNvSpPr txBox="1">
            <a:spLocks/>
          </p:cNvSpPr>
          <p:nvPr/>
        </p:nvSpPr>
        <p:spPr>
          <a:xfrm>
            <a:off x="4924954" y="1513565"/>
            <a:ext cx="3978527" cy="600588"/>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DEUDA QUE PUEDE NACER</a:t>
            </a:r>
            <a:endParaRPr lang="es-ES" sz="2400" dirty="0"/>
          </a:p>
        </p:txBody>
      </p:sp>
      <p:sp>
        <p:nvSpPr>
          <p:cNvPr id="26" name="Título 1"/>
          <p:cNvSpPr txBox="1">
            <a:spLocks/>
          </p:cNvSpPr>
          <p:nvPr/>
        </p:nvSpPr>
        <p:spPr>
          <a:xfrm>
            <a:off x="5078301" y="2114152"/>
            <a:ext cx="3583417" cy="2734361"/>
          </a:xfrm>
          <a:prstGeom prst="rect">
            <a:avLst/>
          </a:prstGeom>
          <a:ln>
            <a:noFill/>
          </a:ln>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indent="-342900" algn="just">
              <a:buFont typeface="Wingdings" charset="2"/>
              <a:buChar char="ü"/>
            </a:pPr>
            <a:r>
              <a:rPr lang="es-ES" sz="2400" dirty="0" smtClean="0"/>
              <a:t>APLICABLE A CUALQUIER OPERADOR</a:t>
            </a:r>
          </a:p>
          <a:p>
            <a:pPr marL="342900" indent="-342900" algn="just">
              <a:buFont typeface="Wingdings" charset="2"/>
              <a:buChar char="ü"/>
            </a:pPr>
            <a:endParaRPr lang="es-ES" sz="2400" dirty="0"/>
          </a:p>
          <a:p>
            <a:pPr marL="342900" indent="-342900" algn="just">
              <a:buFont typeface="Wingdings" charset="2"/>
              <a:buChar char="ü"/>
            </a:pPr>
            <a:r>
              <a:rPr lang="es-ES" sz="2400" dirty="0" smtClean="0"/>
              <a:t>POSIBLE REDUCCIÓN DEL 50%, 70% Ó 100% DEL IR</a:t>
            </a:r>
          </a:p>
          <a:p>
            <a:pPr marL="342900" indent="-342900" algn="just">
              <a:buFont typeface="Wingdings" charset="2"/>
              <a:buChar char="ü"/>
            </a:pPr>
            <a:endParaRPr lang="es-ES" sz="2400" dirty="0"/>
          </a:p>
          <a:p>
            <a:pPr marL="342900" indent="-342900" algn="just">
              <a:buFont typeface="Wingdings" charset="2"/>
              <a:buChar char="ü"/>
            </a:pPr>
            <a:r>
              <a:rPr lang="es-ES" sz="2400" dirty="0" smtClean="0"/>
              <a:t>NECESITA DEL CUMPLIMIENTO DE DETERMINADOS REQUISITOS RECOGIDOS EN EL ARTÍCULO 84 DEL RD</a:t>
            </a:r>
          </a:p>
        </p:txBody>
      </p:sp>
      <p:sp>
        <p:nvSpPr>
          <p:cNvPr id="27" name="Título 1"/>
          <p:cNvSpPr txBox="1">
            <a:spLocks/>
          </p:cNvSpPr>
          <p:nvPr/>
        </p:nvSpPr>
        <p:spPr>
          <a:xfrm>
            <a:off x="225942" y="4707393"/>
            <a:ext cx="8677539" cy="849460"/>
          </a:xfrm>
          <a:prstGeom prst="rect">
            <a:avLst/>
          </a:prstGeom>
          <a:ln>
            <a:solidFill>
              <a:srgbClr val="000000"/>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800" b="1" dirty="0" smtClean="0">
                <a:solidFill>
                  <a:srgbClr val="FF0000"/>
                </a:solidFill>
              </a:rPr>
              <a:t>NO HAY REDUCCIONES PARA GARANTÍAS DE TERCEROS</a:t>
            </a:r>
            <a:endParaRPr lang="es-ES" sz="2800" b="1" dirty="0">
              <a:solidFill>
                <a:srgbClr val="FF0000"/>
              </a:solidFill>
            </a:endParaRPr>
          </a:p>
        </p:txBody>
      </p:sp>
      <p:sp>
        <p:nvSpPr>
          <p:cNvPr id="12" name="Título 1"/>
          <p:cNvSpPr txBox="1">
            <a:spLocks/>
          </p:cNvSpPr>
          <p:nvPr/>
        </p:nvSpPr>
        <p:spPr>
          <a:xfrm>
            <a:off x="240926" y="5877795"/>
            <a:ext cx="1877501" cy="600588"/>
          </a:xfrm>
          <a:prstGeom prst="rect">
            <a:avLst/>
          </a:prstGeom>
          <a:ln>
            <a:solidFill>
              <a:schemeClr val="tx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dirty="0" smtClean="0"/>
              <a:t>IVA</a:t>
            </a:r>
            <a:endParaRPr lang="es-ES" sz="2400" dirty="0"/>
          </a:p>
        </p:txBody>
      </p:sp>
      <p:sp>
        <p:nvSpPr>
          <p:cNvPr id="13" name="Título 1"/>
          <p:cNvSpPr txBox="1">
            <a:spLocks/>
          </p:cNvSpPr>
          <p:nvPr/>
        </p:nvSpPr>
        <p:spPr>
          <a:xfrm>
            <a:off x="3442168" y="5825034"/>
            <a:ext cx="5461313" cy="810400"/>
          </a:xfrm>
          <a:prstGeom prst="rect">
            <a:avLst/>
          </a:prstGeom>
          <a:ln>
            <a:solidFill>
              <a:schemeClr val="tx1"/>
            </a:solidFill>
          </a:ln>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 sz="2400" b="1" dirty="0" smtClean="0">
                <a:solidFill>
                  <a:srgbClr val="FF0000"/>
                </a:solidFill>
              </a:rPr>
              <a:t>NO SE APLICAN REDUCCIONES EN GARANTIAS DE TERCEROS </a:t>
            </a:r>
            <a:endParaRPr lang="es-ES" sz="2400" b="1" dirty="0">
              <a:solidFill>
                <a:srgbClr val="FF0000"/>
              </a:solidFill>
            </a:endParaRPr>
          </a:p>
        </p:txBody>
      </p:sp>
      <p:sp>
        <p:nvSpPr>
          <p:cNvPr id="14" name="Flecha a la derecha con muesca 13"/>
          <p:cNvSpPr/>
          <p:nvPr/>
        </p:nvSpPr>
        <p:spPr>
          <a:xfrm rot="5400000">
            <a:off x="4390086" y="2503306"/>
            <a:ext cx="1016825" cy="238517"/>
          </a:xfrm>
          <a:prstGeom prst="notched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863926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4503" y="775671"/>
            <a:ext cx="8435990" cy="5930984"/>
          </a:xfrm>
          <a:ln w="38100" cmpd="sng">
            <a:solidFill>
              <a:schemeClr val="accent1"/>
            </a:solidFill>
          </a:ln>
        </p:spPr>
        <p:txBody>
          <a:bodyPr anchor="t">
            <a:noAutofit/>
          </a:bodyPr>
          <a:lstStyle/>
          <a:p>
            <a:pPr algn="just"/>
            <a:r>
              <a:rPr lang="es-ES" sz="1600" dirty="0" smtClean="0"/>
              <a:t>Un importador OEA tiene un importe de referencia de 1.000.000€ para el despacho a libre práctica de mercancías. La Administración ha fijado su capacidad económica en 300.000€. El operador puede conseguir tres avales de diferentes entidades que cubren esta finalidad:</a:t>
            </a:r>
            <a:br>
              <a:rPr lang="es-ES" sz="1600" dirty="0" smtClean="0"/>
            </a:br>
            <a:r>
              <a:rPr lang="es-ES" sz="1600" dirty="0" smtClean="0"/>
              <a:t/>
            </a:r>
            <a:br>
              <a:rPr lang="es-ES" sz="1600" dirty="0" smtClean="0"/>
            </a:br>
            <a:r>
              <a:rPr lang="es-ES" sz="1600" dirty="0" smtClean="0"/>
              <a:t>Aval 1 por importe de 100.000€</a:t>
            </a:r>
            <a:br>
              <a:rPr lang="es-ES" sz="1600" dirty="0" smtClean="0"/>
            </a:br>
            <a:r>
              <a:rPr lang="es-ES" sz="1600" dirty="0" smtClean="0"/>
              <a:t>Aval 2 por importe de 300.000€</a:t>
            </a:r>
            <a:br>
              <a:rPr lang="es-ES" sz="1600" dirty="0" smtClean="0"/>
            </a:br>
            <a:r>
              <a:rPr lang="es-ES" sz="1600" dirty="0" smtClean="0"/>
              <a:t>Aval 3 por importe de 600.000€</a:t>
            </a:r>
            <a:br>
              <a:rPr lang="es-ES" sz="1600" dirty="0" smtClean="0"/>
            </a:br>
            <a:r>
              <a:rPr lang="es-ES" sz="1600" dirty="0" smtClean="0"/>
              <a:t/>
            </a:r>
            <a:br>
              <a:rPr lang="es-ES" sz="1600" dirty="0" smtClean="0"/>
            </a:br>
            <a:r>
              <a:rPr lang="es-ES" sz="1600" dirty="0" smtClean="0"/>
              <a:t>El operador tiene entre otras, las siguientes opciones:</a:t>
            </a:r>
            <a:br>
              <a:rPr lang="es-ES" sz="1600" dirty="0" smtClean="0"/>
            </a:br>
            <a:r>
              <a:rPr lang="es-ES" sz="1600" dirty="0" smtClean="0"/>
              <a:t/>
            </a:r>
            <a:br>
              <a:rPr lang="es-ES" sz="1600" dirty="0" smtClean="0"/>
            </a:br>
            <a:r>
              <a:rPr lang="es-ES" sz="1600" dirty="0" smtClean="0"/>
              <a:t>Opción 1. Solicitar tres autorizaciones de GG.</a:t>
            </a:r>
            <a:br>
              <a:rPr lang="es-ES" sz="1600" dirty="0" smtClean="0"/>
            </a:br>
            <a:r>
              <a:rPr lang="es-ES" sz="1600" dirty="0" smtClean="0"/>
              <a:t>La Administración le concederá 3 autorizaciones cada una con su GRN. El operador tendrá que poner en su declaración el GRN que quiere que cubra esta operación. Tendrá que controlar el importe de referencia de cada garantía por separado. Sólo el aval de ese GRN responderá del pago de la deuda de esa declaración. </a:t>
            </a:r>
            <a:br>
              <a:rPr lang="es-ES" sz="1600" dirty="0" smtClean="0"/>
            </a:br>
            <a:r>
              <a:rPr lang="es-ES" sz="1600" dirty="0" smtClean="0"/>
              <a:t/>
            </a:r>
            <a:br>
              <a:rPr lang="es-ES" sz="1600" dirty="0" smtClean="0"/>
            </a:br>
            <a:r>
              <a:rPr lang="es-ES" sz="1600" dirty="0" smtClean="0"/>
              <a:t>Opción 2.  Solicitar 1 autorización de GG</a:t>
            </a:r>
            <a:br>
              <a:rPr lang="es-ES" sz="1600" dirty="0" smtClean="0"/>
            </a:br>
            <a:r>
              <a:rPr lang="es-ES" sz="1600" dirty="0" smtClean="0"/>
              <a:t>La Administración le concederá 1 autorización con un GRN. El control del importe de referencia se realiza a nivel de GRN. Los tres avales responden de la declaración.</a:t>
            </a:r>
            <a:br>
              <a:rPr lang="es-ES" sz="1600" dirty="0" smtClean="0"/>
            </a:br>
            <a:r>
              <a:rPr lang="es-ES" sz="1600" dirty="0" smtClean="0"/>
              <a:t/>
            </a:r>
            <a:br>
              <a:rPr lang="es-ES" sz="1600" dirty="0" smtClean="0"/>
            </a:br>
            <a:r>
              <a:rPr lang="es-ES" sz="1600" dirty="0" smtClean="0"/>
              <a:t>Opción 3. Solicitar 2 autorizaciones de GG</a:t>
            </a:r>
            <a:br>
              <a:rPr lang="es-ES" sz="1600" dirty="0" smtClean="0"/>
            </a:br>
            <a:r>
              <a:rPr lang="es-ES" sz="1600" dirty="0" smtClean="0"/>
              <a:t>Una autorización A por importe de 400.000€ y otra autorización B por importe de 600.000.</a:t>
            </a:r>
            <a:br>
              <a:rPr lang="es-ES" sz="1600" dirty="0" smtClean="0"/>
            </a:br>
            <a:r>
              <a:rPr lang="es-ES" sz="1600" dirty="0" smtClean="0"/>
              <a:t>El operador podrá solicitar la reducción del 70% de la autorización A y aportar un solo aval por importe de 120.000€. Los 280.000 no cubietos por la garantía, se cubren con sus activos.</a:t>
            </a:r>
            <a:br>
              <a:rPr lang="es-ES" sz="1600" dirty="0" smtClean="0"/>
            </a:br>
            <a:r>
              <a:rPr lang="es-ES" sz="1600" dirty="0"/>
              <a:t/>
            </a:r>
            <a:br>
              <a:rPr lang="es-ES" sz="1600" dirty="0"/>
            </a:br>
            <a:r>
              <a:rPr lang="es-ES" sz="1600" dirty="0" smtClean="0"/>
              <a:t> </a:t>
            </a:r>
            <a:endParaRPr lang="es-ES" sz="1600" dirty="0"/>
          </a:p>
        </p:txBody>
      </p:sp>
      <p:sp>
        <p:nvSpPr>
          <p:cNvPr id="25" name="Título 1"/>
          <p:cNvSpPr txBox="1">
            <a:spLocks/>
          </p:cNvSpPr>
          <p:nvPr/>
        </p:nvSpPr>
        <p:spPr>
          <a:xfrm>
            <a:off x="314503" y="115717"/>
            <a:ext cx="8476365" cy="542840"/>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fontScale="92500" lnSpcReduction="2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3600" b="1" dirty="0" smtClean="0">
                <a:ln/>
                <a:solidFill>
                  <a:srgbClr val="FFFF00"/>
                </a:solidFill>
              </a:rPr>
              <a:t>EJEMPLOS</a:t>
            </a:r>
            <a:endParaRPr lang="es-ES" sz="3600" b="1" dirty="0">
              <a:ln/>
              <a:solidFill>
                <a:srgbClr val="FFFF00"/>
              </a:solidFill>
            </a:endParaRPr>
          </a:p>
        </p:txBody>
      </p:sp>
    </p:spTree>
    <p:extLst>
      <p:ext uri="{BB962C8B-B14F-4D97-AF65-F5344CB8AC3E}">
        <p14:creationId xmlns:p14="http://schemas.microsoft.com/office/powerpoint/2010/main" val="35286883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4503" y="686407"/>
            <a:ext cx="8435990" cy="1408444"/>
          </a:xfrm>
          <a:ln w="38100" cmpd="sng">
            <a:solidFill>
              <a:schemeClr val="accent1"/>
            </a:solidFill>
          </a:ln>
        </p:spPr>
        <p:txBody>
          <a:bodyPr anchor="t">
            <a:noAutofit/>
          </a:bodyPr>
          <a:lstStyle/>
          <a:p>
            <a:pPr algn="just"/>
            <a:r>
              <a:rPr lang="es-ES" sz="1800" dirty="0" smtClean="0"/>
              <a:t>Un importador tiene unas instalaciones autorizadas como DA y como ADT. La Administración considera que el importe de la garantía que debe cubrir el DA es de 250.000 € y el ADT de 125.000€. </a:t>
            </a:r>
            <a:r>
              <a:rPr lang="es-ES" sz="900" dirty="0" smtClean="0"/>
              <a:t/>
            </a:r>
            <a:br>
              <a:rPr lang="es-ES" sz="900" dirty="0" smtClean="0"/>
            </a:br>
            <a:r>
              <a:rPr lang="es-ES" sz="900" dirty="0"/>
              <a:t/>
            </a:r>
            <a:br>
              <a:rPr lang="es-ES" sz="900" dirty="0"/>
            </a:br>
            <a:r>
              <a:rPr lang="es-ES" sz="1800" dirty="0" smtClean="0"/>
              <a:t>El operador tiene entre otras, las siguientes opciones:</a:t>
            </a:r>
            <a:br>
              <a:rPr lang="es-ES" sz="1800" dirty="0" smtClean="0"/>
            </a:br>
            <a:r>
              <a:rPr lang="es-ES" sz="1800" dirty="0" smtClean="0"/>
              <a:t/>
            </a:r>
            <a:br>
              <a:rPr lang="es-ES" sz="1800" dirty="0" smtClean="0"/>
            </a:br>
            <a:endParaRPr lang="es-ES" sz="1800" dirty="0"/>
          </a:p>
        </p:txBody>
      </p:sp>
      <p:sp>
        <p:nvSpPr>
          <p:cNvPr id="25" name="Título 1"/>
          <p:cNvSpPr txBox="1">
            <a:spLocks/>
          </p:cNvSpPr>
          <p:nvPr/>
        </p:nvSpPr>
        <p:spPr>
          <a:xfrm>
            <a:off x="314503" y="115717"/>
            <a:ext cx="8476365" cy="542840"/>
          </a:xfrm>
          <a:prstGeom prst="rect">
            <a:avLst/>
          </a:prstGeom>
          <a:ln/>
        </p:spPr>
        <p:style>
          <a:lnRef idx="1">
            <a:schemeClr val="dk1"/>
          </a:lnRef>
          <a:fillRef idx="3">
            <a:schemeClr val="dk1"/>
          </a:fillRef>
          <a:effectRef idx="2">
            <a:schemeClr val="dk1"/>
          </a:effectRef>
          <a:fontRef idx="minor">
            <a:schemeClr val="lt1"/>
          </a:fontRef>
        </p:style>
        <p:txBody>
          <a:bodyPr vert="horz" lIns="91440" tIns="45720" rIns="91440" bIns="45720" rtlCol="0" anchor="ctr">
            <a:normAutofit fontScale="92500" lnSpcReduction="2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ES_tradnl" sz="3600" b="1" dirty="0" smtClean="0">
                <a:ln/>
                <a:solidFill>
                  <a:srgbClr val="FFFF00"/>
                </a:solidFill>
              </a:rPr>
              <a:t>EJEMPLOS</a:t>
            </a:r>
            <a:endParaRPr lang="es-ES" sz="3600" b="1" dirty="0">
              <a:ln/>
              <a:solidFill>
                <a:srgbClr val="FFFF00"/>
              </a:solidFill>
            </a:endParaRPr>
          </a:p>
        </p:txBody>
      </p:sp>
      <p:sp>
        <p:nvSpPr>
          <p:cNvPr id="4" name="Título 1"/>
          <p:cNvSpPr txBox="1">
            <a:spLocks/>
          </p:cNvSpPr>
          <p:nvPr/>
        </p:nvSpPr>
        <p:spPr>
          <a:xfrm>
            <a:off x="314503" y="2219722"/>
            <a:ext cx="8476365" cy="4510673"/>
          </a:xfrm>
          <a:prstGeom prst="rect">
            <a:avLst/>
          </a:prstGeom>
          <a:ln w="38100" cmpd="sng">
            <a:solidFill>
              <a:schemeClr val="accent1"/>
            </a:solidFill>
          </a:ln>
        </p:spPr>
        <p:txBody>
          <a:bodyPr vert="horz" lIns="91440" tIns="45720" rIns="91440" bIns="45720" rtlCol="0" anchor="t">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a:r>
              <a:rPr lang="es-ES" sz="1800" dirty="0" smtClean="0"/>
              <a:t>Opción 1. Solicitar dos autorizaciones de GG, una para cada régimen solicitado. </a:t>
            </a:r>
          </a:p>
          <a:p>
            <a:pPr algn="just"/>
            <a:endParaRPr lang="es-ES" sz="1800" dirty="0" smtClean="0"/>
          </a:p>
          <a:p>
            <a:pPr marL="285750" indent="-285750" algn="just">
              <a:buFont typeface="Wingdings" charset="2"/>
              <a:buChar char="ü"/>
            </a:pPr>
            <a:r>
              <a:rPr lang="es-ES" sz="1800" dirty="0" smtClean="0"/>
              <a:t>El operador deberá solicitar una GG para el DA por importe de 250.000€ y otra autorización para el ADT por importe de 125.000€.</a:t>
            </a:r>
          </a:p>
          <a:p>
            <a:pPr marL="285750" indent="-285750" algn="just">
              <a:buFont typeface="Wingdings" charset="2"/>
              <a:buChar char="ü"/>
            </a:pPr>
            <a:r>
              <a:rPr lang="es-ES" sz="1800" dirty="0" smtClean="0"/>
              <a:t>El operador deberá aportar un aval para cada una de las autorizaciones</a:t>
            </a:r>
          </a:p>
          <a:p>
            <a:pPr marL="285750" indent="-285750" algn="just">
              <a:buFont typeface="Wingdings" charset="2"/>
              <a:buChar char="ü"/>
            </a:pPr>
            <a:r>
              <a:rPr lang="es-ES" sz="1800" dirty="0" smtClean="0"/>
              <a:t>Cada autorización de GG tendrá su GRN y será válida para ese régimen. El aval aportado en cada autorización será válido para el régimen para el que se aportó.</a:t>
            </a:r>
            <a:endParaRPr lang="es-ES" sz="1800" dirty="0"/>
          </a:p>
          <a:p>
            <a:pPr algn="just"/>
            <a:endParaRPr lang="es-ES" sz="1800" dirty="0" smtClean="0"/>
          </a:p>
          <a:p>
            <a:pPr algn="just"/>
            <a:r>
              <a:rPr lang="es-ES" sz="1800" dirty="0" smtClean="0"/>
              <a:t>Opción 2.  Solicitar 1 autorización de GG que cubra los dos regímenes</a:t>
            </a:r>
          </a:p>
          <a:p>
            <a:pPr algn="just"/>
            <a:endParaRPr lang="es-ES" sz="1800" dirty="0" smtClean="0"/>
          </a:p>
          <a:p>
            <a:pPr marL="285750" indent="-285750" algn="just">
              <a:buFont typeface="Wingdings" charset="2"/>
              <a:buChar char="ü"/>
            </a:pPr>
            <a:r>
              <a:rPr lang="es-ES" sz="1800" dirty="0"/>
              <a:t>El operador deberá solicitar una GG </a:t>
            </a:r>
            <a:r>
              <a:rPr lang="es-ES" sz="1800" dirty="0" smtClean="0"/>
              <a:t>por importe de 375.000 €, diferenciando los distinos regímenes: 250.000€ para </a:t>
            </a:r>
            <a:r>
              <a:rPr lang="es-ES" sz="1800" dirty="0"/>
              <a:t>el DA </a:t>
            </a:r>
            <a:r>
              <a:rPr lang="es-ES" sz="1800" dirty="0" smtClean="0"/>
              <a:t>y 125.000€ para </a:t>
            </a:r>
            <a:r>
              <a:rPr lang="es-ES" sz="1800" dirty="0"/>
              <a:t>el </a:t>
            </a:r>
            <a:r>
              <a:rPr lang="es-ES" sz="1800" dirty="0" smtClean="0"/>
              <a:t>ADT.</a:t>
            </a:r>
            <a:endParaRPr lang="es-ES" sz="1800" dirty="0"/>
          </a:p>
          <a:p>
            <a:pPr marL="285750" indent="-285750" algn="just">
              <a:buFont typeface="Wingdings" charset="2"/>
              <a:buChar char="ü"/>
            </a:pPr>
            <a:r>
              <a:rPr lang="es-ES" sz="1800" dirty="0"/>
              <a:t>El operador deberá aportar </a:t>
            </a:r>
            <a:r>
              <a:rPr lang="es-ES" sz="1800" dirty="0" smtClean="0"/>
              <a:t>uno o varios  avales que cubran los dos regímenes. No es necesario distribuir el importe del aval entre los regímenes</a:t>
            </a:r>
            <a:endParaRPr lang="es-ES" sz="1800" dirty="0"/>
          </a:p>
          <a:p>
            <a:pPr marL="285750" indent="-285750" algn="just">
              <a:buFont typeface="Wingdings" charset="2"/>
              <a:buChar char="ü"/>
            </a:pPr>
            <a:r>
              <a:rPr lang="es-ES" sz="1800" dirty="0"/>
              <a:t>L</a:t>
            </a:r>
            <a:r>
              <a:rPr lang="es-ES" sz="1800" dirty="0" smtClean="0"/>
              <a:t>a </a:t>
            </a:r>
            <a:r>
              <a:rPr lang="es-ES" sz="1800" dirty="0"/>
              <a:t>autorización de GG tendrá </a:t>
            </a:r>
            <a:r>
              <a:rPr lang="es-ES" sz="1800" dirty="0" smtClean="0"/>
              <a:t>dos GRNs cada uno de ellos será válido </a:t>
            </a:r>
            <a:r>
              <a:rPr lang="es-ES" sz="1800" dirty="0"/>
              <a:t>para ese régimen. El aval aportado </a:t>
            </a:r>
            <a:r>
              <a:rPr lang="es-ES" sz="1800" dirty="0" smtClean="0"/>
              <a:t>en la </a:t>
            </a:r>
            <a:r>
              <a:rPr lang="es-ES" sz="1800" dirty="0"/>
              <a:t>autorización será válido para </a:t>
            </a:r>
            <a:r>
              <a:rPr lang="es-ES" sz="1800" dirty="0" smtClean="0"/>
              <a:t>los dos regímenes.</a:t>
            </a:r>
            <a:endParaRPr lang="es-ES" sz="1800" dirty="0"/>
          </a:p>
          <a:p>
            <a:pPr algn="just"/>
            <a:endParaRPr lang="es-ES" sz="1800" dirty="0"/>
          </a:p>
        </p:txBody>
      </p:sp>
    </p:spTree>
    <p:extLst>
      <p:ext uri="{BB962C8B-B14F-4D97-AF65-F5344CB8AC3E}">
        <p14:creationId xmlns:p14="http://schemas.microsoft.com/office/powerpoint/2010/main" val="346938816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3106</TotalTime>
  <Words>1249</Words>
  <Application>Microsoft Macintosh PowerPoint</Application>
  <PresentationFormat>Presentación en pantalla (4:3)</PresentationFormat>
  <Paragraphs>148</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DEUDA  </vt:lpstr>
      <vt:lpstr>OPERACIONES EN UN EM  </vt:lpstr>
      <vt:lpstr>DEUDA + OTROS GRAVAMENES </vt:lpstr>
      <vt:lpstr>IMPORTE REFERENCIA = IMPORTE GARANTÍA</vt:lpstr>
      <vt:lpstr>1 AUTORIZACIÓN DE GG = 1 ó  VARIOS AVALES</vt:lpstr>
      <vt:lpstr>1 AUTORIZACIÓN DE GG = 1 AVAL</vt:lpstr>
      <vt:lpstr>Un importador OEA tiene un importe de referencia de 1.000.000€ para el despacho a libre práctica de mercancías. La Administración ha fijado su capacidad económica en 300.000€. El operador puede conseguir tres avales de diferentes entidades que cubren esta finalidad:  Aval 1 por importe de 100.000€ Aval 2 por importe de 300.000€ Aval 3 por importe de 600.000€  El operador tiene entre otras, las siguientes opciones:  Opción 1. Solicitar tres autorizaciones de GG. La Administración le concederá 3 autorizaciones cada una con su GRN. El operador tendrá que poner en su declaración el GRN que quiere que cubra esta operación. Tendrá que controlar el importe de referencia de cada garantía por separado. Sólo el aval de ese GRN responderá del pago de la deuda de esa declaración.   Opción 2.  Solicitar 1 autorización de GG La Administración le concederá 1 autorización con un GRN. El control del importe de referencia se realiza a nivel de GRN. Los tres avales responden de la declaración.  Opción 3. Solicitar 2 autorizaciones de GG Una autorización A por importe de 400.000€ y otra autorización B por importe de 600.000. El operador podrá solicitar la reducción del 70% de la autorización A y aportar un solo aval por importe de 120.000€. Los 280.000 no cubietos por la garantía, se cubren con sus activos.   </vt:lpstr>
      <vt:lpstr>Un importador tiene unas instalaciones autorizadas como DA y como ADT. La Administración considera que el importe de la garantía que debe cubrir el DA es de 250.000 € y el ADT de 125.000€.   El operador tiene entre otras, las siguientes opciones:  </vt:lpstr>
      <vt:lpstr>En el supuesto anterior, las instalaciones autorizadas son silos para almacenar graneles. Dependiendo del tipo de mercancía el operador tiene, bien mercancía en depósito temporal, o bien mercancía vinculada al régimen de DA.  El operador tiene entre otras, las siguientes opciones:  </vt:lpstr>
      <vt:lpstr>EL OPERADOR  Debe asegurarse de que no se sobrepasa en ningún momento el importe de referencia                    control operación a operación</vt:lpstr>
      <vt:lpstr>Presentación de PowerPoint</vt:lpstr>
      <vt:lpstr>Presentación de PowerPoint</vt:lpstr>
      <vt:lpstr>LOS MODELOS ANTIGUOS + ADENDA </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Mercedes</dc:creator>
  <cp:lastModifiedBy>Mercedes</cp:lastModifiedBy>
  <cp:revision>80</cp:revision>
  <dcterms:created xsi:type="dcterms:W3CDTF">2019-03-10T16:22:02Z</dcterms:created>
  <dcterms:modified xsi:type="dcterms:W3CDTF">2019-04-26T05:20:07Z</dcterms:modified>
</cp:coreProperties>
</file>