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56" r:id="rId3"/>
    <p:sldId id="458" r:id="rId4"/>
    <p:sldId id="334" r:id="rId5"/>
    <p:sldId id="341" r:id="rId6"/>
    <p:sldId id="336" r:id="rId7"/>
    <p:sldId id="338" r:id="rId8"/>
    <p:sldId id="339" r:id="rId9"/>
    <p:sldId id="457" r:id="rId10"/>
    <p:sldId id="459" r:id="rId11"/>
    <p:sldId id="460" r:id="rId12"/>
    <p:sldId id="461" r:id="rId13"/>
    <p:sldId id="462" r:id="rId14"/>
    <p:sldId id="337" r:id="rId15"/>
    <p:sldId id="335" r:id="rId16"/>
    <p:sldId id="333" r:id="rId17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51481-25B2-4AC6-A22D-CF8BCD49BCDA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DC9F-303D-4EDE-B776-BF91E8C89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93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BDDF7-1616-4884-8CD0-014D403A2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F24A46-A803-4F45-9618-ECC01096E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F9FD99-24DB-4D95-ADC7-A3F4B1F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BF8DD-1C46-478D-B7F8-29B3040D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FFCDE-D8AC-4281-B66E-23DB245F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7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92E9A-17F6-437C-85FD-8B01F228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8CEC88-E16F-4B70-B147-5D094A9F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E4AF37-760F-45C7-9E7E-A41D37D1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2EF01-E9D9-4A0B-9FFD-21A68CED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53702C-02DD-45B6-9E6B-44D1BD0A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32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84EE3E-A462-4DBE-A8A4-D3B8F0D27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B2F3E7-286B-4766-B6F8-E9497F7DF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910927-D31C-4F99-8362-A0E39D1B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5F927-0F30-4C17-B720-ACC5A01D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40B8F-065A-4422-8EAF-C4C02677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8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pic>
        <p:nvPicPr>
          <p:cNvPr id="9" name="Picture 2" descr="C:\Users\ago\AppData\Local\Microsoft\Windows\Temporary Internet Files\Content.Outlook\WGH7WPU4\LOGO PdE 2013 LIGE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277" y="6309320"/>
            <a:ext cx="2872536" cy="311378"/>
          </a:xfrm>
          <a:prstGeom prst="rect">
            <a:avLst/>
          </a:prstGeom>
          <a:noFill/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0568" y="12700"/>
            <a:ext cx="2071433" cy="2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67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4989-E54B-4715-A30C-7646571F29B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Picture 2" descr="C:\Users\ago\AppData\Local\Microsoft\Windows\Temporary Internet Files\Content.Outlook\WGH7WPU4\LOGO PdE 2013 LIGE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277" y="6309320"/>
            <a:ext cx="2872536" cy="311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01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marL="0" lvl="0" indent="0" algn="ctr">
              <a:lnSpc>
                <a:spcPct val="100000"/>
              </a:lnSpc>
              <a:buNone/>
              <a:defRPr sz="3200" b="0" i="0" u="none" strike="noStrike" baseline="0">
                <a:solidFill>
                  <a:srgbClr val="000000"/>
                </a:solidFill>
                <a:latin typeface="Arial"/>
              </a:defRPr>
            </a:lvl1pPr>
            <a:lvl2pPr marL="457200" lvl="1" indent="0" algn="ctr">
              <a:lnSpc>
                <a:spcPct val="100000"/>
              </a:lnSpc>
              <a:buNone/>
              <a:defRPr sz="2800" b="0" i="0" u="none" strike="noStrike" baseline="0">
                <a:solidFill>
                  <a:srgbClr val="000000"/>
                </a:solidFill>
                <a:latin typeface="Arial"/>
              </a:defRPr>
            </a:lvl2pPr>
            <a:lvl3pPr marL="914400" lvl="2" indent="0" algn="ctr">
              <a:lnSpc>
                <a:spcPct val="100000"/>
              </a:lnSpc>
              <a:buNone/>
              <a:defRPr sz="2400" b="0" i="0" u="none" strike="noStrike" baseline="0">
                <a:solidFill>
                  <a:srgbClr val="000000"/>
                </a:solidFill>
                <a:latin typeface="Arial"/>
              </a:defRPr>
            </a:lvl3pPr>
            <a:lvl4pPr marL="1371600" lvl="3" indent="0" algn="ctr">
              <a:lnSpc>
                <a:spcPct val="100000"/>
              </a:lnSpc>
              <a:buNone/>
              <a:defRPr sz="2000" b="0" i="0" u="none" strike="noStrike" baseline="0">
                <a:solidFill>
                  <a:srgbClr val="000000"/>
                </a:solidFill>
                <a:latin typeface="Arial"/>
              </a:defRPr>
            </a:lvl4pPr>
            <a:lvl5pPr marL="1828800" lvl="4" indent="0" algn="ctr">
              <a:lnSpc>
                <a:spcPct val="100000"/>
              </a:lnSpc>
              <a:buNone/>
              <a:defRPr sz="2000" b="0" i="0" u="none" strike="noStrike" baseline="0">
                <a:solidFill>
                  <a:srgbClr val="000000"/>
                </a:solidFill>
                <a:latin typeface="Arial"/>
              </a:defRPr>
            </a:lvl5pPr>
          </a:lstStyle>
          <a:p>
            <a:pPr lvl="0"/>
            <a:r>
              <a:t>Click to edit Master subtitle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 sz="1400"/>
            </a:lvl1pPr>
          </a:lstStyle>
          <a:p>
            <a:endParaRPr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ctr">
              <a:defRPr sz="1400"/>
            </a:lvl1pPr>
          </a:lstStyle>
          <a:p>
            <a:endParaRPr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400"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  <p:pic>
        <p:nvPicPr>
          <p:cNvPr id="8" name="Picture 2" descr="C:\Users\ago\AppData\Local\Microsoft\Windows\Temporary Internet Files\Content.Outlook\WGH7WPU4\LOGO PdE 2013 LIGE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277" y="6309320"/>
            <a:ext cx="2872536" cy="311378"/>
          </a:xfrm>
          <a:prstGeom prst="rect">
            <a:avLst/>
          </a:prstGeom>
          <a:noFill/>
        </p:spPr>
      </p:pic>
      <p:pic>
        <p:nvPicPr>
          <p:cNvPr id="3074" name="Imagen_x005f_x0020_1" descr="Descripción: Descripción: logo_dg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3" y="6379125"/>
            <a:ext cx="2254251" cy="3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39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414059" cy="268139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4989-E54B-4715-A30C-7646571F29B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Picture 2" descr="C:\Users\ago\AppData\Local\Microsoft\Windows\Temporary Internet Files\Content.Outlook\WGH7WPU4\LOGO PdE 2013 LIGE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277" y="6309320"/>
            <a:ext cx="2872536" cy="311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97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79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B0F53-2BED-4F6C-8959-374812E9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CA60F-AAC7-4C78-B358-611ECAB9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076C9-AA2C-4DB8-8160-F1C5D541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6F16E-D7A8-478D-A35F-96F1A44F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AD7A85-1431-44FC-85DB-D9FA937A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8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0C8B7-06E1-4507-B8A3-39E705F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FFCEBB-73D6-49F1-AC79-1FC22BA0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759C9E-A79D-4424-BB2A-262DE64C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313D6-8857-46C1-9A02-9176EE42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1953DA-CD9C-445A-86BC-4B94E518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8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B82EA-A2EC-4634-8C54-A42C1E75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613321-6AA1-422B-8C29-B4211115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A4E6CD-04EF-46FA-94CC-EB9FEFC3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21AD00-4B6D-44EE-B9C2-467FFB2D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875F4-0F2C-447C-87E5-C647F085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9405CE-5745-4946-9A2E-0CCE3AC6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6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34F4A-3EA7-4BBB-8581-669E5281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7FDBF-654C-4EB0-8676-D1CDE2CB5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34DD6B-F286-409C-B021-A1783D8DB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982C42-BF40-4A5A-9851-CD5C30616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04288D-0F20-414D-8951-C8FD6631C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DCADC3-E08A-403B-AEE4-31C397C7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06C098-4ACE-49B4-91B1-472450CE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953EBE-4741-488A-8F1F-F4F68B88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8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87AA9-207A-4CE7-B701-7C6635C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23F810-0057-46CF-93C3-A2D814B1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B3FE53-9AC7-4F03-A2C4-5D31257B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335768-7E20-467B-B2B3-C14FE89E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79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7A8906-B972-4D9E-9277-661B1465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8FE383-9BAC-47D8-991B-0596F2F2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162FDB-6353-4CFA-A0AD-0617CC53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F784-3DE9-4E10-90C3-8A57C81A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35381-0E54-4E54-A493-90C3E841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A733F5-42D4-42E2-993D-D219BE7C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C924BC-127A-4AED-BE41-586B8023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E90711-C90B-4C9A-8A48-3673F1F6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5364F0-32FE-46D4-80BB-C2AD98AE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30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D34C7-FF00-4988-AC2C-7F5C2A4C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2EAB10-4339-4BD2-8E51-B3DC0E21E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9446D0-40B4-4D91-B279-F73EB6071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7BE7E-2671-4CB1-810D-A73AC75F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9DBF39-CA32-46D9-9E4A-234FD763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28649-EBB6-4B5F-82E5-DF206D81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19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9C2D05-8645-427B-A281-F237B202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09D4A-5D0A-4B4F-81CD-56A0DD41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77B31-A952-4BB9-95EE-6097A1969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4B4E-71B1-4F65-88BE-4F880051679B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8E274-BCD1-468A-87DC-67A60179C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445C87-3FA5-40B9-B571-6BCE9F66D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D357-FDBA-4619-BE50-93AA18A2E2A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BD2845-69BA-4DE1-9FB3-EA707CC1A0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15867" y="6178884"/>
            <a:ext cx="337138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4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78896" y="11644671"/>
            <a:ext cx="7244608" cy="54979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 sz="1400"/>
            </a:lvl1pPr>
          </a:lstStyle>
          <a:p>
            <a:endParaRPr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ctr">
              <a:defRPr sz="1400"/>
            </a:lvl1pPr>
          </a:lstStyle>
          <a:p>
            <a:endParaRPr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400"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  <p:pic>
        <p:nvPicPr>
          <p:cNvPr id="9" name="Picture 2" descr="C:\Users\ago\AppData\Local\Microsoft\Windows\Temporary Internet Files\Content.Outlook\WGH7WPU4\LOGO PdE 2013 LIGER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2277" y="6309320"/>
            <a:ext cx="2872536" cy="311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5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-342900" algn="l">
        <a:lnSpc>
          <a:spcPct val="100000"/>
        </a:lnSpc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-285750" algn="l">
        <a:lnSpc>
          <a:spcPct val="100000"/>
        </a:lnSpc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-228600" algn="l">
        <a:lnSpc>
          <a:spcPct val="100000"/>
        </a:lnSpc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-228600" algn="l">
        <a:lnSpc>
          <a:spcPct val="100000"/>
        </a:lnSpc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-228600" algn="l">
        <a:lnSpc>
          <a:spcPct val="100000"/>
        </a:lnSpc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92F57F-9204-43A0-8AD4-1DCEB4B3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63" y="563715"/>
            <a:ext cx="5567966" cy="8965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763CDA-7B5A-4891-BD13-25829961507D}"/>
              </a:ext>
            </a:extLst>
          </p:cNvPr>
          <p:cNvSpPr txBox="1"/>
          <p:nvPr/>
        </p:nvSpPr>
        <p:spPr>
          <a:xfrm>
            <a:off x="6443384" y="2391320"/>
            <a:ext cx="4909750" cy="2200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MEJORA DE LOS CONTROLES E INSPECCIONES DE MERCANCIAS EN FRONTERA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F44EE4-D1B3-4E20-B26F-3FB0EC282895}"/>
              </a:ext>
            </a:extLst>
          </p:cNvPr>
          <p:cNvSpPr txBox="1"/>
          <p:nvPr/>
        </p:nvSpPr>
        <p:spPr>
          <a:xfrm>
            <a:off x="1933098" y="5815381"/>
            <a:ext cx="160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Subvencionado por: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060FED-4C54-41E6-9C9D-CBA3BC30E7AD}"/>
              </a:ext>
            </a:extLst>
          </p:cNvPr>
          <p:cNvSpPr txBox="1"/>
          <p:nvPr/>
        </p:nvSpPr>
        <p:spPr>
          <a:xfrm>
            <a:off x="6165891" y="5153980"/>
            <a:ext cx="54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Comic Sans MS" panose="030F0702030302020204" pitchFamily="66" charset="0"/>
              </a:rPr>
              <a:t>Gijon</a:t>
            </a:r>
            <a:r>
              <a:rPr lang="es-ES" dirty="0">
                <a:latin typeface="Comic Sans MS" panose="030F0702030302020204" pitchFamily="66" charset="0"/>
              </a:rPr>
              <a:t>, 21 de septiembre de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26773B-DDF0-4870-B63F-75C92AAE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0" y="1072562"/>
            <a:ext cx="6218901" cy="47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831FD-145B-492F-AD46-DD2BE6A8A2FD}"/>
              </a:ext>
            </a:extLst>
          </p:cNvPr>
          <p:cNvSpPr txBox="1"/>
          <p:nvPr/>
        </p:nvSpPr>
        <p:spPr>
          <a:xfrm>
            <a:off x="490654" y="1550020"/>
            <a:ext cx="110174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Comic Sans MS" panose="030F0702030302020204" pitchFamily="66" charset="0"/>
              </a:rPr>
              <a:t>Posibilidad de usar instalaciones de almacenamiento comercial para controles de identidad y físicos de productos de origen no animal.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Comic Sans MS" panose="030F0702030302020204" pitchFamily="66" charset="0"/>
              </a:rPr>
              <a:t>Instrucciones detalladas relativas a muestreo para análisis y para transporte de muestras a laboratorios oficiales. (el requisito de ser necesario para garantizar la integridad de las muestras se da siempre??).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Comic Sans MS" panose="030F0702030302020204" pitchFamily="66" charset="0"/>
              </a:rPr>
              <a:t>Permite almacenar en medios de transporte.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A09D6E-0874-428D-9EE4-000D25B5CF30}"/>
              </a:ext>
            </a:extLst>
          </p:cNvPr>
          <p:cNvSpPr txBox="1"/>
          <p:nvPr/>
        </p:nvSpPr>
        <p:spPr>
          <a:xfrm>
            <a:off x="2512540" y="376355"/>
            <a:ext cx="716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REGLAMENTO DE EJECUCION 2019/1014</a:t>
            </a:r>
          </a:p>
        </p:txBody>
      </p:sp>
    </p:spTree>
    <p:extLst>
      <p:ext uri="{BB962C8B-B14F-4D97-AF65-F5344CB8AC3E}">
        <p14:creationId xmlns:p14="http://schemas.microsoft.com/office/powerpoint/2010/main" val="108149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E09ADA-9405-45F6-AFE2-FB9AFBC14A69}"/>
              </a:ext>
            </a:extLst>
          </p:cNvPr>
          <p:cNvSpPr txBox="1"/>
          <p:nvPr/>
        </p:nvSpPr>
        <p:spPr>
          <a:xfrm>
            <a:off x="2404744" y="275994"/>
            <a:ext cx="716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REGLAMENTO 2017/625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B4798-8C90-44D0-8C67-DB19A6A0BAEF}"/>
              </a:ext>
            </a:extLst>
          </p:cNvPr>
          <p:cNvSpPr txBox="1"/>
          <p:nvPr/>
        </p:nvSpPr>
        <p:spPr>
          <a:xfrm>
            <a:off x="479502" y="838020"/>
            <a:ext cx="110174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Controles regulares con la frecuencia apropiada según riesgo. Criterios para establecer la frecuencia.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Frecuencia de controles: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documental en 100% partidas.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Identidad y físicos según riesgo de productos. No del operador.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En AV, POA, Vegetales y POV controles sobre cada partida…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Comic Sans MS" panose="030F0702030302020204" pitchFamily="66" charset="0"/>
              </a:rPr>
              <a:t>Distincion</a:t>
            </a:r>
            <a:r>
              <a:rPr lang="es-ES" sz="2000" dirty="0">
                <a:latin typeface="Comic Sans MS" panose="030F0702030302020204" pitchFamily="66" charset="0"/>
              </a:rPr>
              <a:t> entre “veterinario oficial” y “personal que haya recibido formación veterinaria y designado por las autoridades competentes”.</a:t>
            </a:r>
          </a:p>
          <a:p>
            <a:pPr lvl="1" algn="just"/>
            <a:r>
              <a:rPr lang="es-ES" sz="2000" dirty="0">
                <a:latin typeface="Comic Sans MS" panose="030F0702030302020204" pitchFamily="66" charset="0"/>
              </a:rPr>
              <a:t>Se puede subcontratar el control físico?</a:t>
            </a:r>
          </a:p>
          <a:p>
            <a:pPr lvl="1" algn="just"/>
            <a:r>
              <a:rPr lang="es-ES" sz="2000" dirty="0">
                <a:latin typeface="Comic Sans MS" panose="030F0702030302020204" pitchFamily="66" charset="0"/>
              </a:rPr>
              <a:t>Determinadas decisiones finales sobre productos de la pesca pareciera que si.</a:t>
            </a:r>
          </a:p>
          <a:p>
            <a:pPr lvl="1" algn="just"/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Posible transporte a destino de partidas aun sin resultados de control físico.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Para poder derivar controles de identidad o físicos a PCF distinto del de primera entrada el transporte debe seguir en el mismo medio. Poco intermodal.</a:t>
            </a:r>
          </a:p>
          <a:p>
            <a:pPr lvl="1" algn="just"/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1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E09ADA-9405-45F6-AFE2-FB9AFBC14A69}"/>
              </a:ext>
            </a:extLst>
          </p:cNvPr>
          <p:cNvSpPr txBox="1"/>
          <p:nvPr/>
        </p:nvSpPr>
        <p:spPr>
          <a:xfrm>
            <a:off x="2512540" y="376355"/>
            <a:ext cx="716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REGLAMENTO 2017/625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B4798-8C90-44D0-8C67-DB19A6A0BAEF}"/>
              </a:ext>
            </a:extLst>
          </p:cNvPr>
          <p:cNvSpPr txBox="1"/>
          <p:nvPr/>
        </p:nvSpPr>
        <p:spPr>
          <a:xfrm>
            <a:off x="401444" y="1371601"/>
            <a:ext cx="110174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Protocolos mas detallados sobre controles documentales, de identidad y físicos.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Se pueden derivar controles de identidad y físicos a PCF de otros EEMM tras un control documental o de identidad respectivamente.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Posibilidad de deslocalizar controles documentales en vegetales y productos de origen vegetal.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Tasas y financiación de personal necesario, y otros recursos, para realizar los controles. Las tasas se pueden recibir por organismos delegados o por autoridades distintas de las competentes.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</a:rPr>
              <a:t>Siempre supeditados a Actos Delegados y de Ejecución de la </a:t>
            </a:r>
            <a:r>
              <a:rPr lang="es-ES" sz="2000" dirty="0" err="1">
                <a:latin typeface="Comic Sans MS" panose="030F0702030302020204" pitchFamily="66" charset="0"/>
              </a:rPr>
              <a:t>Comision</a:t>
            </a:r>
            <a:r>
              <a:rPr lang="es-ES" sz="2000" dirty="0">
                <a:latin typeface="Comic Sans MS" panose="030F0702030302020204" pitchFamily="66" charset="0"/>
              </a:rPr>
              <a:t>.</a:t>
            </a:r>
          </a:p>
          <a:p>
            <a:pPr lvl="1" algn="just"/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7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4A4012-2C4B-4F78-9CF9-4CE6B80344A4}"/>
              </a:ext>
            </a:extLst>
          </p:cNvPr>
          <p:cNvSpPr txBox="1"/>
          <p:nvPr/>
        </p:nvSpPr>
        <p:spPr>
          <a:xfrm>
            <a:off x="511959" y="417268"/>
            <a:ext cx="110163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PROPUESTA DE SOLUCIONES</a:t>
            </a:r>
          </a:p>
          <a:p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Nuevo Plan de Medidas Mejora Servicios de Sanidad Exterior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Derogar el de 2006.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Nuevo planteamiento horarios y flexibilidad/disponibilidad.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Financiación con fondos de </a:t>
            </a:r>
            <a:r>
              <a:rPr lang="es-ES" sz="2000" dirty="0" err="1">
                <a:latin typeface="Comic Sans MS" panose="030F0702030302020204" pitchFamily="66" charset="0"/>
              </a:rPr>
              <a:t>PdE</a:t>
            </a:r>
            <a:r>
              <a:rPr lang="es-ES" sz="2000" dirty="0">
                <a:latin typeface="Comic Sans MS" panose="030F0702030302020204" pitchFamily="66" charset="0"/>
              </a:rPr>
              <a:t>/AAPP de flexibilidad y disponibilidad</a:t>
            </a:r>
          </a:p>
          <a:p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Regulación de una Comisión Interministerial relativa a controles e inspecciones en frontera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Con todos los implicados, incluidos SOIVRE y la Aduana.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Con participación directa de Puertos del Estado.</a:t>
            </a:r>
          </a:p>
          <a:p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Digitalización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Deslocalizar inspecciones.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Unificar aplicaciones o plataforma colaborativa única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Comic Sans MS" panose="030F0702030302020204" pitchFamily="66" charset="0"/>
              </a:rPr>
              <a:t>Tecnologias</a:t>
            </a:r>
            <a:r>
              <a:rPr lang="es-ES" sz="2000" dirty="0">
                <a:latin typeface="Comic Sans MS" panose="030F0702030302020204" pitchFamily="66" charset="0"/>
              </a:rPr>
              <a:t> de registro distribuido.</a:t>
            </a:r>
          </a:p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Unificar organismos y servicios</a:t>
            </a:r>
          </a:p>
        </p:txBody>
      </p:sp>
    </p:spTree>
    <p:extLst>
      <p:ext uri="{BB962C8B-B14F-4D97-AF65-F5344CB8AC3E}">
        <p14:creationId xmlns:p14="http://schemas.microsoft.com/office/powerpoint/2010/main" val="146892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AABFDA-402E-4E77-A644-E18B15CB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2280" y="2095816"/>
            <a:ext cx="4827299" cy="41563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6A69E5-35FB-4F90-956C-7AA6988D2A20}"/>
              </a:ext>
            </a:extLst>
          </p:cNvPr>
          <p:cNvSpPr txBox="1"/>
          <p:nvPr/>
        </p:nvSpPr>
        <p:spPr>
          <a:xfrm>
            <a:off x="4536966" y="3065992"/>
            <a:ext cx="548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+ </a:t>
            </a:r>
            <a:r>
              <a:rPr lang="es-ES" dirty="0"/>
              <a:t>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4B990EF-F515-4585-BAEB-DE5A49500FDA}"/>
              </a:ext>
            </a:extLst>
          </p:cNvPr>
          <p:cNvGrpSpPr/>
          <p:nvPr/>
        </p:nvGrpSpPr>
        <p:grpSpPr>
          <a:xfrm>
            <a:off x="5553776" y="2300438"/>
            <a:ext cx="6487427" cy="1029903"/>
            <a:chOff x="6006912" y="2300438"/>
            <a:chExt cx="5071601" cy="1128562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5FC2A43-7C9F-44FB-9DE6-F8FC3885E15F}"/>
                </a:ext>
              </a:extLst>
            </p:cNvPr>
            <p:cNvSpPr txBox="1"/>
            <p:nvPr/>
          </p:nvSpPr>
          <p:spPr>
            <a:xfrm>
              <a:off x="6484855" y="2403054"/>
              <a:ext cx="4593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omic Sans MS" panose="030F0702030302020204" pitchFamily="66" charset="0"/>
                </a:rPr>
                <a:t>Solicitud Unica de Inspección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057FA83-3531-41F5-83BB-F814B6B6F21F}"/>
                </a:ext>
              </a:extLst>
            </p:cNvPr>
            <p:cNvSpPr txBox="1"/>
            <p:nvPr/>
          </p:nvSpPr>
          <p:spPr>
            <a:xfrm>
              <a:off x="7610471" y="2898650"/>
              <a:ext cx="1622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latin typeface="Comic Sans MS" panose="030F0702030302020204" pitchFamily="66" charset="0"/>
                </a:rPr>
                <a:t>(en desarrollo)</a:t>
              </a:r>
            </a:p>
          </p:txBody>
        </p:sp>
        <p:sp>
          <p:nvSpPr>
            <p:cNvPr id="3" name="Rectángulo: esquinas diagonales redondeadas 2">
              <a:extLst>
                <a:ext uri="{FF2B5EF4-FFF2-40B4-BE49-F238E27FC236}">
                  <a16:creationId xmlns:a16="http://schemas.microsoft.com/office/drawing/2014/main" id="{3FCA2BA7-8112-4E75-B555-E2375BDE076F}"/>
                </a:ext>
              </a:extLst>
            </p:cNvPr>
            <p:cNvSpPr/>
            <p:nvPr/>
          </p:nvSpPr>
          <p:spPr>
            <a:xfrm>
              <a:off x="6006912" y="2300438"/>
              <a:ext cx="4687844" cy="1128562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6FE1B5F8-3F7E-47A1-AC1F-EC7D00EF04B6}"/>
              </a:ext>
            </a:extLst>
          </p:cNvPr>
          <p:cNvGrpSpPr/>
          <p:nvPr/>
        </p:nvGrpSpPr>
        <p:grpSpPr>
          <a:xfrm>
            <a:off x="5553777" y="3871316"/>
            <a:ext cx="6355025" cy="1128562"/>
            <a:chOff x="5647256" y="2300438"/>
            <a:chExt cx="5640778" cy="1128562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2C74501-2DEE-4D77-8DA5-EC6D318157A1}"/>
                </a:ext>
              </a:extLst>
            </p:cNvPr>
            <p:cNvSpPr txBox="1"/>
            <p:nvPr/>
          </p:nvSpPr>
          <p:spPr>
            <a:xfrm>
              <a:off x="5741235" y="2525020"/>
              <a:ext cx="554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omic Sans MS" panose="030F0702030302020204" pitchFamily="66" charset="0"/>
                </a:rPr>
                <a:t>Posicionamiento y actuaciones conjuntas</a:t>
              </a:r>
            </a:p>
          </p:txBody>
        </p:sp>
        <p:sp>
          <p:nvSpPr>
            <p:cNvPr id="13" name="Rectángulo: esquinas diagonales redondeadas 12">
              <a:extLst>
                <a:ext uri="{FF2B5EF4-FFF2-40B4-BE49-F238E27FC236}">
                  <a16:creationId xmlns:a16="http://schemas.microsoft.com/office/drawing/2014/main" id="{53776091-64C1-4DCA-A21C-8E8E9EA4DA09}"/>
                </a:ext>
              </a:extLst>
            </p:cNvPr>
            <p:cNvSpPr/>
            <p:nvPr/>
          </p:nvSpPr>
          <p:spPr>
            <a:xfrm>
              <a:off x="5647256" y="2300438"/>
              <a:ext cx="5322583" cy="1128562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EE4CC6-96C4-43C1-8FF3-B5E24FFDD296}"/>
              </a:ext>
            </a:extLst>
          </p:cNvPr>
          <p:cNvSpPr txBox="1"/>
          <p:nvPr/>
        </p:nvSpPr>
        <p:spPr>
          <a:xfrm>
            <a:off x="283198" y="187440"/>
            <a:ext cx="646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PROPUESTA</a:t>
            </a:r>
            <a:r>
              <a:rPr lang="es-E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DE SOLUCIONES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0E7E85-4B3E-481D-B063-1C312C8239A1}"/>
              </a:ext>
            </a:extLst>
          </p:cNvPr>
          <p:cNvSpPr txBox="1"/>
          <p:nvPr/>
        </p:nvSpPr>
        <p:spPr>
          <a:xfrm>
            <a:off x="523831" y="121597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VUA obligatoria</a:t>
            </a:r>
          </a:p>
        </p:txBody>
      </p:sp>
    </p:spTree>
    <p:extLst>
      <p:ext uri="{BB962C8B-B14F-4D97-AF65-F5344CB8AC3E}">
        <p14:creationId xmlns:p14="http://schemas.microsoft.com/office/powerpoint/2010/main" val="374653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 rot="20050611">
            <a:off x="2602527" y="2455706"/>
            <a:ext cx="6848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  <a:latin typeface="Comic Sans MS" pitchFamily="66" charset="0"/>
              </a:rPr>
              <a:t>MUCHAS GRACIAS!!!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60141" y="382055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</a:rPr>
              <a:t>Jaime Luezas</a:t>
            </a:r>
          </a:p>
          <a:p>
            <a:pPr algn="ctr"/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</a:rPr>
              <a:t>Servicios a la Comunidad Portuaria</a:t>
            </a:r>
          </a:p>
          <a:p>
            <a:pPr algn="ctr"/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</a:rPr>
              <a:t>Puertos del Estado</a:t>
            </a:r>
          </a:p>
          <a:p>
            <a:pPr algn="ctr"/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</a:rPr>
              <a:t>Email: jluezas@puertos.es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EB6E4B-E19B-4E9A-AA4B-E353033A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7" y="659968"/>
            <a:ext cx="5567966" cy="8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20124B-A5B4-4B03-B0E9-EF742B4A122C}"/>
              </a:ext>
            </a:extLst>
          </p:cNvPr>
          <p:cNvSpPr txBox="1"/>
          <p:nvPr/>
        </p:nvSpPr>
        <p:spPr>
          <a:xfrm>
            <a:off x="497058" y="1786597"/>
            <a:ext cx="11432345" cy="260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Comic Sans MS" panose="030F0702030302020204" pitchFamily="66" charset="0"/>
              </a:rPr>
              <a:t>Accesibilidad por carretera y ferrocarril.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Comic Sans MS" panose="030F0702030302020204" pitchFamily="66" charset="0"/>
              </a:rPr>
              <a:t>Adaptación operativa a requisitos de SSS.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Comic Sans MS" panose="030F0702030302020204" pitchFamily="66" charset="0"/>
              </a:rPr>
              <a:t>Fiabilidad óptima (</a:t>
            </a:r>
            <a:r>
              <a:rPr lang="es-ES" sz="2800" dirty="0" err="1">
                <a:latin typeface="Comic Sans MS" panose="030F0702030302020204" pitchFamily="66" charset="0"/>
              </a:rPr>
              <a:t>just</a:t>
            </a:r>
            <a:r>
              <a:rPr lang="es-ES" sz="2800" dirty="0">
                <a:latin typeface="Comic Sans MS" panose="030F0702030302020204" pitchFamily="66" charset="0"/>
              </a:rPr>
              <a:t> in time, tiempo espera, </a:t>
            </a:r>
            <a:r>
              <a:rPr lang="es-ES" sz="2800" dirty="0" err="1">
                <a:latin typeface="Comic Sans MS" panose="030F0702030302020204" pitchFamily="66" charset="0"/>
              </a:rPr>
              <a:t>turnaround</a:t>
            </a:r>
            <a:r>
              <a:rPr lang="es-ES" sz="2800" dirty="0">
                <a:latin typeface="Comic Sans MS" panose="030F0702030302020204" pitchFamily="66" charset="0"/>
              </a:rPr>
              <a:t>, …)..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Comic Sans MS" panose="030F0702030302020204" pitchFamily="66" charset="0"/>
              </a:rPr>
              <a:t>Coordinación en las formalidades administrativas.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E675B4-46B7-475E-A3EB-068E2D3EA8E9}"/>
              </a:ext>
            </a:extLst>
          </p:cNvPr>
          <p:cNvSpPr txBox="1"/>
          <p:nvPr/>
        </p:nvSpPr>
        <p:spPr>
          <a:xfrm>
            <a:off x="1111348" y="478302"/>
            <a:ext cx="1029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FACTORES DE ÉXITO EN INTERMODALIDAD Y SSS</a:t>
            </a:r>
          </a:p>
        </p:txBody>
      </p:sp>
    </p:spTree>
    <p:extLst>
      <p:ext uri="{BB962C8B-B14F-4D97-AF65-F5344CB8AC3E}">
        <p14:creationId xmlns:p14="http://schemas.microsoft.com/office/powerpoint/2010/main" val="129396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682F7C-6DBD-40DF-9DA9-0FF2376D6F2F}"/>
              </a:ext>
            </a:extLst>
          </p:cNvPr>
          <p:cNvSpPr txBox="1"/>
          <p:nvPr/>
        </p:nvSpPr>
        <p:spPr>
          <a:xfrm>
            <a:off x="261285" y="776151"/>
            <a:ext cx="4669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Certificados AGRIM Importación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Certificados AGREX Exportación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Licencias de doble uso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Seguridad de los productos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Calidad de los productos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CITES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Productos Ecológicos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s-ES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AEMPS Importación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AEMPS Exportación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s-ES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Pesca Importación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Fitosanitario Importación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Sanidad Animal Importación TRACES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Sanidad Animal Exportación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Licencias FLEGT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Residuos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s-ES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Control Sanidad Exterior Exportación TRACES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ES" dirty="0"/>
              <a:t>Muestras biológicas</a:t>
            </a:r>
          </a:p>
        </p:txBody>
      </p:sp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8C155E5B-1276-4B4E-929D-5D6451DEE34D}"/>
              </a:ext>
            </a:extLst>
          </p:cNvPr>
          <p:cNvSpPr/>
          <p:nvPr/>
        </p:nvSpPr>
        <p:spPr>
          <a:xfrm>
            <a:off x="5013558" y="1329653"/>
            <a:ext cx="6844766" cy="94735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3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F9ED63-E547-4324-A1A6-23550B0969E5}"/>
              </a:ext>
            </a:extLst>
          </p:cNvPr>
          <p:cNvSpPr txBox="1"/>
          <p:nvPr/>
        </p:nvSpPr>
        <p:spPr>
          <a:xfrm>
            <a:off x="7010439" y="1628027"/>
            <a:ext cx="49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Ministerio de Economía y Empresa (Comercio)</a:t>
            </a:r>
          </a:p>
        </p:txBody>
      </p:sp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C351C54C-522D-41FC-9A4F-95EC4F2659DD}"/>
              </a:ext>
            </a:extLst>
          </p:cNvPr>
          <p:cNvSpPr/>
          <p:nvPr/>
        </p:nvSpPr>
        <p:spPr>
          <a:xfrm>
            <a:off x="5062887" y="3017196"/>
            <a:ext cx="6728059" cy="5678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0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2C0848-51A9-4BDE-BBFE-8F0AF7B484C8}"/>
              </a:ext>
            </a:extLst>
          </p:cNvPr>
          <p:cNvSpPr txBox="1"/>
          <p:nvPr/>
        </p:nvSpPr>
        <p:spPr>
          <a:xfrm>
            <a:off x="6495449" y="3116475"/>
            <a:ext cx="536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Agencia Española Medicamento y Productos Sanitarios</a:t>
            </a:r>
          </a:p>
        </p:txBody>
      </p:sp>
      <p:sp>
        <p:nvSpPr>
          <p:cNvPr id="10" name="Globo: flecha izquierda 9">
            <a:extLst>
              <a:ext uri="{FF2B5EF4-FFF2-40B4-BE49-F238E27FC236}">
                <a16:creationId xmlns:a16="http://schemas.microsoft.com/office/drawing/2014/main" id="{AF618EB4-1E95-4846-A23F-8196EAF5A917}"/>
              </a:ext>
            </a:extLst>
          </p:cNvPr>
          <p:cNvSpPr/>
          <p:nvPr/>
        </p:nvSpPr>
        <p:spPr>
          <a:xfrm>
            <a:off x="5013558" y="4228074"/>
            <a:ext cx="6728060" cy="969853"/>
          </a:xfrm>
          <a:prstGeom prst="leftArrowCallout">
            <a:avLst>
              <a:gd name="adj1" fmla="val 19479"/>
              <a:gd name="adj2" fmla="val 19479"/>
              <a:gd name="adj3" fmla="val 34671"/>
              <a:gd name="adj4" fmla="val 817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96423C-9059-4C08-9C2A-1E35B9968C84}"/>
              </a:ext>
            </a:extLst>
          </p:cNvPr>
          <p:cNvSpPr txBox="1"/>
          <p:nvPr/>
        </p:nvSpPr>
        <p:spPr>
          <a:xfrm>
            <a:off x="6495449" y="4274597"/>
            <a:ext cx="5218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Ministerio de Agricultura, Pesca, Alimentación y Medioambiente (SA, SV, Pesca)</a:t>
            </a:r>
          </a:p>
          <a:p>
            <a:r>
              <a:rPr lang="es-ES" dirty="0"/>
              <a:t>CCAA ???</a:t>
            </a:r>
          </a:p>
        </p:txBody>
      </p:sp>
      <p:sp>
        <p:nvSpPr>
          <p:cNvPr id="12" name="Globo: flecha izquierda 11">
            <a:extLst>
              <a:ext uri="{FF2B5EF4-FFF2-40B4-BE49-F238E27FC236}">
                <a16:creationId xmlns:a16="http://schemas.microsoft.com/office/drawing/2014/main" id="{3E34E9E8-8D75-4BC5-A153-0D6FF8D883C7}"/>
              </a:ext>
            </a:extLst>
          </p:cNvPr>
          <p:cNvSpPr/>
          <p:nvPr/>
        </p:nvSpPr>
        <p:spPr>
          <a:xfrm>
            <a:off x="5013558" y="5688241"/>
            <a:ext cx="6844767" cy="717156"/>
          </a:xfrm>
          <a:prstGeom prst="leftArrowCallout">
            <a:avLst>
              <a:gd name="adj1" fmla="val 25000"/>
              <a:gd name="adj2" fmla="val 22316"/>
              <a:gd name="adj3" fmla="val 25000"/>
              <a:gd name="adj4" fmla="val 79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BAB39A-58B9-4BEC-951E-88051BF5FD6F}"/>
              </a:ext>
            </a:extLst>
          </p:cNvPr>
          <p:cNvSpPr txBox="1"/>
          <p:nvPr/>
        </p:nvSpPr>
        <p:spPr>
          <a:xfrm>
            <a:off x="6559857" y="5892650"/>
            <a:ext cx="529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Ministerio de Sanidad, Consumo y Bienestar Social (SE)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1BADF26-2804-4053-816D-138BA0829752}"/>
              </a:ext>
            </a:extLst>
          </p:cNvPr>
          <p:cNvSpPr/>
          <p:nvPr/>
        </p:nvSpPr>
        <p:spPr>
          <a:xfrm>
            <a:off x="225069" y="750083"/>
            <a:ext cx="4505509" cy="2031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7A05F5-7E4D-4978-BE27-5F2FCC2E4E92}"/>
              </a:ext>
            </a:extLst>
          </p:cNvPr>
          <p:cNvSpPr/>
          <p:nvPr/>
        </p:nvSpPr>
        <p:spPr>
          <a:xfrm>
            <a:off x="225069" y="2960388"/>
            <a:ext cx="4505509" cy="70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114758-92C5-4EC2-BADA-7B64D5E90900}"/>
              </a:ext>
            </a:extLst>
          </p:cNvPr>
          <p:cNvSpPr/>
          <p:nvPr/>
        </p:nvSpPr>
        <p:spPr>
          <a:xfrm>
            <a:off x="225069" y="3830855"/>
            <a:ext cx="4505509" cy="1694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9FE91DA-93DD-4548-8B6F-3A9C5A3C0DDC}"/>
              </a:ext>
            </a:extLst>
          </p:cNvPr>
          <p:cNvSpPr/>
          <p:nvPr/>
        </p:nvSpPr>
        <p:spPr>
          <a:xfrm>
            <a:off x="225069" y="5688241"/>
            <a:ext cx="4505509" cy="717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870E53-5790-4719-B32A-9F45F9320935}"/>
              </a:ext>
            </a:extLst>
          </p:cNvPr>
          <p:cNvSpPr txBox="1"/>
          <p:nvPr/>
        </p:nvSpPr>
        <p:spPr>
          <a:xfrm>
            <a:off x="1989437" y="141193"/>
            <a:ext cx="821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CONTROLES E INSPECCIONES DE MERCANCIAS. AMBITOS</a:t>
            </a:r>
          </a:p>
        </p:txBody>
      </p:sp>
    </p:spTree>
    <p:extLst>
      <p:ext uri="{BB962C8B-B14F-4D97-AF65-F5344CB8AC3E}">
        <p14:creationId xmlns:p14="http://schemas.microsoft.com/office/powerpoint/2010/main" val="11455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2AA0BE-33D8-4612-9C2F-304BC38ECC5F}"/>
              </a:ext>
            </a:extLst>
          </p:cNvPr>
          <p:cNvSpPr txBox="1"/>
          <p:nvPr/>
        </p:nvSpPr>
        <p:spPr>
          <a:xfrm>
            <a:off x="1989437" y="421280"/>
            <a:ext cx="821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OTROS AMBITOS SERVICIOS DE INSPECCION EN FRONTERA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1DB0D9-2469-4E6A-9DD3-B55C45B41359}"/>
              </a:ext>
            </a:extLst>
          </p:cNvPr>
          <p:cNvSpPr txBox="1"/>
          <p:nvPr/>
        </p:nvSpPr>
        <p:spPr>
          <a:xfrm>
            <a:off x="222422" y="1702820"/>
            <a:ext cx="7076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Bienestar Animal durante el transporte</a:t>
            </a:r>
          </a:p>
          <a:p>
            <a:r>
              <a:rPr lang="es-ES" dirty="0">
                <a:latin typeface="Comic Sans MS" panose="030F0702030302020204" pitchFamily="66" charset="0"/>
              </a:rPr>
              <a:t>Autorizaciones como punto de entrada y salida de animales vivos.</a:t>
            </a:r>
          </a:p>
          <a:p>
            <a:r>
              <a:rPr lang="es-ES" dirty="0">
                <a:latin typeface="Comic Sans MS" panose="030F0702030302020204" pitchFamily="66" charset="0"/>
              </a:rPr>
              <a:t>Certificados de buques.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Enfermedades, plagas, epidemias</a:t>
            </a:r>
          </a:p>
          <a:p>
            <a:r>
              <a:rPr lang="es-ES" dirty="0">
                <a:latin typeface="Comic Sans MS" panose="030F0702030302020204" pitchFamily="66" charset="0"/>
              </a:rPr>
              <a:t>Vegetales.</a:t>
            </a:r>
          </a:p>
          <a:p>
            <a:r>
              <a:rPr lang="es-ES" dirty="0">
                <a:latin typeface="Comic Sans MS" panose="030F0702030302020204" pitchFamily="66" charset="0"/>
              </a:rPr>
              <a:t>Animales.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Reglamento Sanitario Internacional (personas)</a:t>
            </a:r>
          </a:p>
          <a:p>
            <a:r>
              <a:rPr lang="es-ES" dirty="0">
                <a:latin typeface="Comic Sans MS" panose="030F0702030302020204" pitchFamily="66" charset="0"/>
              </a:rPr>
              <a:t>Autorizaciones puntos internacionales.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Globo: flecha izquierda 3">
            <a:extLst>
              <a:ext uri="{FF2B5EF4-FFF2-40B4-BE49-F238E27FC236}">
                <a16:creationId xmlns:a16="http://schemas.microsoft.com/office/drawing/2014/main" id="{85F5E5D1-AA18-4CD5-B33F-6719F1DEC210}"/>
              </a:ext>
            </a:extLst>
          </p:cNvPr>
          <p:cNvSpPr/>
          <p:nvPr/>
        </p:nvSpPr>
        <p:spPr>
          <a:xfrm>
            <a:off x="7825946" y="1613903"/>
            <a:ext cx="3937686" cy="107333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8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FB696A-6D41-487F-839B-861653EA33B6}"/>
              </a:ext>
            </a:extLst>
          </p:cNvPr>
          <p:cNvSpPr txBox="1"/>
          <p:nvPr/>
        </p:nvSpPr>
        <p:spPr>
          <a:xfrm>
            <a:off x="9279534" y="1837161"/>
            <a:ext cx="233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Sanidad Animal</a:t>
            </a:r>
          </a:p>
          <a:p>
            <a:r>
              <a:rPr lang="es-ES" dirty="0">
                <a:latin typeface="Comic Sans MS" panose="030F0702030302020204" pitchFamily="66" charset="0"/>
              </a:rPr>
              <a:t>Bienestar Animal</a:t>
            </a:r>
          </a:p>
        </p:txBody>
      </p:sp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1B24295F-FA28-4586-A14A-3FFB85964055}"/>
              </a:ext>
            </a:extLst>
          </p:cNvPr>
          <p:cNvSpPr/>
          <p:nvPr/>
        </p:nvSpPr>
        <p:spPr>
          <a:xfrm>
            <a:off x="7902341" y="2926080"/>
            <a:ext cx="3861291" cy="107333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3DC625-B6A7-40EC-B56B-92B580CE4A0E}"/>
              </a:ext>
            </a:extLst>
          </p:cNvPr>
          <p:cNvSpPr txBox="1"/>
          <p:nvPr/>
        </p:nvSpPr>
        <p:spPr>
          <a:xfrm>
            <a:off x="9374182" y="3139579"/>
            <a:ext cx="215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Sanidad Animal</a:t>
            </a:r>
          </a:p>
          <a:p>
            <a:r>
              <a:rPr lang="es-ES" dirty="0">
                <a:latin typeface="Comic Sans MS" panose="030F0702030302020204" pitchFamily="66" charset="0"/>
              </a:rPr>
              <a:t>Sanidad Vegetal</a:t>
            </a:r>
          </a:p>
        </p:txBody>
      </p:sp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C99AB74B-8EAB-4FAE-83E6-C4FCDDEF42D9}"/>
              </a:ext>
            </a:extLst>
          </p:cNvPr>
          <p:cNvSpPr/>
          <p:nvPr/>
        </p:nvSpPr>
        <p:spPr>
          <a:xfrm>
            <a:off x="7902341" y="4408371"/>
            <a:ext cx="3861291" cy="84702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7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1CBD0-3557-477B-A511-2778283990F0}"/>
              </a:ext>
            </a:extLst>
          </p:cNvPr>
          <p:cNvSpPr txBox="1"/>
          <p:nvPr/>
        </p:nvSpPr>
        <p:spPr>
          <a:xfrm>
            <a:off x="9374182" y="4647216"/>
            <a:ext cx="215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Sanidad Exterior</a:t>
            </a:r>
          </a:p>
        </p:txBody>
      </p:sp>
    </p:spTree>
    <p:extLst>
      <p:ext uri="{BB962C8B-B14F-4D97-AF65-F5344CB8AC3E}">
        <p14:creationId xmlns:p14="http://schemas.microsoft.com/office/powerpoint/2010/main" val="265633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97B74F-B025-42E6-BB0A-1D7C686E9F52}"/>
              </a:ext>
            </a:extLst>
          </p:cNvPr>
          <p:cNvSpPr txBox="1"/>
          <p:nvPr/>
        </p:nvSpPr>
        <p:spPr>
          <a:xfrm>
            <a:off x="450824" y="1037342"/>
            <a:ext cx="10379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PLANTILLAS PERSONAL AJUSTADAS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A pesar de un esfuerzo por dotar las plazas las plantillas están justas.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Elevada rotación de personal. Se tarda en cubrir la vacante.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Gran cantidad de personal eventual. Procedimiento lento, necesidad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Vacaciones o bajas suponen dejar de prestar de servicios.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Situaciones de mínimos.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Retraso en dictámenes…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05F113-1F2A-4273-B654-B929F8A833A4}"/>
              </a:ext>
            </a:extLst>
          </p:cNvPr>
          <p:cNvSpPr txBox="1"/>
          <p:nvPr/>
        </p:nvSpPr>
        <p:spPr>
          <a:xfrm>
            <a:off x="2512541" y="304749"/>
            <a:ext cx="65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ANALISIS DE SITUACION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BA2706-3440-44F0-B107-C37F2DE2FA67}"/>
              </a:ext>
            </a:extLst>
          </p:cNvPr>
          <p:cNvSpPr/>
          <p:nvPr/>
        </p:nvSpPr>
        <p:spPr>
          <a:xfrm>
            <a:off x="343299" y="901596"/>
            <a:ext cx="11550315" cy="2579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390DEB-FBA0-4CC1-902F-6565DF6FB145}"/>
              </a:ext>
            </a:extLst>
          </p:cNvPr>
          <p:cNvSpPr txBox="1"/>
          <p:nvPr/>
        </p:nvSpPr>
        <p:spPr>
          <a:xfrm>
            <a:off x="450824" y="3889835"/>
            <a:ext cx="11335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POLIVALENCIA DEL PERSONAL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Año 2010.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Resolución conjunta entre el Ministerio de Presidencia, el Ministerio de Sanidad y Política Social, y el Ministerio de Medio Ambiente, Medio Rural y Marino por la que se estableció la polivalencia de funciones del personal de las áreas de Sanidad y de Agricultura en las Delegaciones y Subdelegaciones del Gobierno (conocida como Resolución de Polivalencia).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No se aplica por igual en todos los puertos.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Más necesidad de recursos…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E8CF892-945C-4914-BD39-8854E92CD3FE}"/>
              </a:ext>
            </a:extLst>
          </p:cNvPr>
          <p:cNvSpPr/>
          <p:nvPr/>
        </p:nvSpPr>
        <p:spPr>
          <a:xfrm>
            <a:off x="320842" y="3811743"/>
            <a:ext cx="11550316" cy="2741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3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60DD0F-3E16-4B5F-B0EC-A45CC4FA563F}"/>
              </a:ext>
            </a:extLst>
          </p:cNvPr>
          <p:cNvSpPr txBox="1"/>
          <p:nvPr/>
        </p:nvSpPr>
        <p:spPr>
          <a:xfrm>
            <a:off x="269508" y="974584"/>
            <a:ext cx="10895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HORARIOS, FLEXIBILIDAD, COMPENSACION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Desplazamientos suponen menos horario dedicado a control e inspección.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Tareas administrativas (dictámenes) vs Inspecciones físicas.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Ratio de carga de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SIF deberían tener condiciones de horario flexibles para a adaptarse al comercio y no al revés.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Coincidir los horarios de todos los servicios (además de la Aduana).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Una cuestión de costes y facilidad logística…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DFCD32-51E9-41AA-8ADE-325A3D371235}"/>
              </a:ext>
            </a:extLst>
          </p:cNvPr>
          <p:cNvSpPr txBox="1"/>
          <p:nvPr/>
        </p:nvSpPr>
        <p:spPr>
          <a:xfrm>
            <a:off x="347290" y="3640473"/>
            <a:ext cx="10914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CRITERIOS DIFERENTES POR INSPECTORES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Diferencias con puertos europeos.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Diferencias de interpretación de escritos de servicios centrales en puertos distintos.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Prima la inspección documental cuando no hay servicio. Criterio no técnico.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Criterios subjetivos. 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La sombra de la duda…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CFB35E-7D91-44F4-9B83-CA08DEEB433E}"/>
              </a:ext>
            </a:extLst>
          </p:cNvPr>
          <p:cNvSpPr txBox="1"/>
          <p:nvPr/>
        </p:nvSpPr>
        <p:spPr>
          <a:xfrm>
            <a:off x="2560147" y="183959"/>
            <a:ext cx="65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ANALISIS DE SITUACION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4B4EDFF-B9BC-4B95-83FF-E6C8978B84F8}"/>
              </a:ext>
            </a:extLst>
          </p:cNvPr>
          <p:cNvSpPr/>
          <p:nvPr/>
        </p:nvSpPr>
        <p:spPr>
          <a:xfrm>
            <a:off x="269508" y="907630"/>
            <a:ext cx="11425188" cy="2400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248D50E-4774-4E4F-A757-96D4915E0506}"/>
              </a:ext>
            </a:extLst>
          </p:cNvPr>
          <p:cNvSpPr/>
          <p:nvPr/>
        </p:nvSpPr>
        <p:spPr>
          <a:xfrm>
            <a:off x="269508" y="3575092"/>
            <a:ext cx="11425188" cy="2308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7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2CBB119-29B1-4F44-8F5C-20D4A88054D9}"/>
              </a:ext>
            </a:extLst>
          </p:cNvPr>
          <p:cNvSpPr txBox="1"/>
          <p:nvPr/>
        </p:nvSpPr>
        <p:spPr>
          <a:xfrm>
            <a:off x="654605" y="1612535"/>
            <a:ext cx="10495005" cy="361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CONTEXTO GENERAL DE AUMENTO DE CONTROLES E INSPECCIONES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Desde hace unos dos años aumentan pasillos y vaciados.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Mas tiempo de inspección, más recursos, mas estancia en IFCM, más manipulación en IFCM.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Aumento de productos sujetos a control e inspección /café verde, tomates, NIMF15, …).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….</a:t>
            </a:r>
          </a:p>
          <a:p>
            <a:pPr algn="ctr">
              <a:lnSpc>
                <a:spcPct val="200000"/>
              </a:lnSpc>
            </a:pPr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La curiosidad mato al gato…</a:t>
            </a:r>
          </a:p>
          <a:p>
            <a:pPr algn="ctr">
              <a:lnSpc>
                <a:spcPct val="200000"/>
              </a:lnSpc>
            </a:pPr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Máximos controles, mínimas trabas…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B0DCB2-F4D4-41E2-8FE8-429C073F8BBA}"/>
              </a:ext>
            </a:extLst>
          </p:cNvPr>
          <p:cNvSpPr txBox="1"/>
          <p:nvPr/>
        </p:nvSpPr>
        <p:spPr>
          <a:xfrm>
            <a:off x="2512541" y="469557"/>
            <a:ext cx="65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ANALISIS DE SITUACION</a:t>
            </a:r>
          </a:p>
        </p:txBody>
      </p:sp>
    </p:spTree>
    <p:extLst>
      <p:ext uri="{BB962C8B-B14F-4D97-AF65-F5344CB8AC3E}">
        <p14:creationId xmlns:p14="http://schemas.microsoft.com/office/powerpoint/2010/main" val="261518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06FBF1-F0E5-4FE3-B126-88DEAB62439A}"/>
              </a:ext>
            </a:extLst>
          </p:cNvPr>
          <p:cNvSpPr txBox="1"/>
          <p:nvPr/>
        </p:nvSpPr>
        <p:spPr>
          <a:xfrm>
            <a:off x="2512540" y="242540"/>
            <a:ext cx="65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ANALISIS DE SITUACION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84D19F-C463-47D5-9D05-18FA31585250}"/>
              </a:ext>
            </a:extLst>
          </p:cNvPr>
          <p:cNvSpPr txBox="1"/>
          <p:nvPr/>
        </p:nvSpPr>
        <p:spPr>
          <a:xfrm>
            <a:off x="474434" y="1045366"/>
            <a:ext cx="10495005" cy="305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LA TECNOLOGIA, LOS PROCEDIMIENTOS, LA DIGITALIZACION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Deslocalización de expedientes, práctica nada común.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Cada SIF tiene su sistema o aplicativo. Reto para declarantes/administrados.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Para un mismo procedimiento varios sistemas o aplicativos sucesivos. Reto para inspectores.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El uso de la VUA no termina de generalizarse.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El desarrollo de la VUA no es del todo completo.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921D5F-70D3-4783-BE99-DADAC9CA97F3}"/>
              </a:ext>
            </a:extLst>
          </p:cNvPr>
          <p:cNvSpPr/>
          <p:nvPr/>
        </p:nvSpPr>
        <p:spPr>
          <a:xfrm>
            <a:off x="275966" y="890089"/>
            <a:ext cx="11640065" cy="3369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4BEBEB-C9EC-42B1-9649-F3EFD1AAFB70}"/>
              </a:ext>
            </a:extLst>
          </p:cNvPr>
          <p:cNvSpPr txBox="1"/>
          <p:nvPr/>
        </p:nvSpPr>
        <p:spPr>
          <a:xfrm>
            <a:off x="358930" y="4584135"/>
            <a:ext cx="11243131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RETOS AÑADIDOS PARA EL SHORT SEA SHIPPING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El tiempo es un factor crítico (</a:t>
            </a:r>
            <a:r>
              <a:rPr lang="es-ES" dirty="0" err="1">
                <a:latin typeface="Comic Sans MS" panose="030F0702030302020204" pitchFamily="66" charset="0"/>
              </a:rPr>
              <a:t>RoRo</a:t>
            </a:r>
            <a:r>
              <a:rPr lang="es-ES" dirty="0">
                <a:latin typeface="Comic Sans MS" panose="030F0702030302020204" pitchFamily="66" charset="0"/>
              </a:rPr>
              <a:t>, perecederos, rotaciones buques, ..)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Código Aduanero de la Unión. Nuevo procedimiento MC y DSDT.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</a:rPr>
              <a:t>Prueba de Estatuto Comunitario (POUS).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5274D6-706F-4473-A9B8-D5630E724674}"/>
              </a:ext>
            </a:extLst>
          </p:cNvPr>
          <p:cNvSpPr/>
          <p:nvPr/>
        </p:nvSpPr>
        <p:spPr>
          <a:xfrm>
            <a:off x="275966" y="4445250"/>
            <a:ext cx="11640065" cy="1917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52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BE526A-AA96-4351-B79E-E624F6175D6A}"/>
              </a:ext>
            </a:extLst>
          </p:cNvPr>
          <p:cNvSpPr txBox="1"/>
          <p:nvPr/>
        </p:nvSpPr>
        <p:spPr>
          <a:xfrm>
            <a:off x="457200" y="1382752"/>
            <a:ext cx="11084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Comic Sans MS" panose="030F0702030302020204" pitchFamily="66" charset="0"/>
              </a:rPr>
              <a:t>Reglamento 2017/625,de 15 de marzo de 2017, sobre controles y actividades oficiales en alimentos, piensos, bienestar animal, sanidad vegetal y fitosanitarios.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Comic Sans MS" panose="030F0702030302020204" pitchFamily="66" charset="0"/>
              </a:rPr>
              <a:t>Reglamento de </a:t>
            </a:r>
            <a:r>
              <a:rPr lang="es-ES" sz="2400" dirty="0" err="1">
                <a:latin typeface="Comic Sans MS" panose="030F0702030302020204" pitchFamily="66" charset="0"/>
              </a:rPr>
              <a:t>Ejecucion</a:t>
            </a:r>
            <a:r>
              <a:rPr lang="es-ES" sz="2400" dirty="0">
                <a:latin typeface="Comic Sans MS" panose="030F0702030302020204" pitchFamily="66" charset="0"/>
              </a:rPr>
              <a:t> 2019/1014, de 12 de junio de 2019, sobre requisitos </a:t>
            </a:r>
            <a:r>
              <a:rPr lang="es-ES" sz="2400" dirty="0" err="1">
                <a:latin typeface="Comic Sans MS" panose="030F0702030302020204" pitchFamily="66" charset="0"/>
              </a:rPr>
              <a:t>minimos</a:t>
            </a:r>
            <a:r>
              <a:rPr lang="es-ES" sz="2400" dirty="0">
                <a:latin typeface="Comic Sans MS" panose="030F0702030302020204" pitchFamily="66" charset="0"/>
              </a:rPr>
              <a:t> para puestos de control fronterizos y centros de </a:t>
            </a:r>
            <a:r>
              <a:rPr lang="es-ES" sz="2400" dirty="0" err="1">
                <a:latin typeface="Comic Sans MS" panose="030F0702030302020204" pitchFamily="66" charset="0"/>
              </a:rPr>
              <a:t>inspeccion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0101C3-9CA1-46A1-A53D-D9B67E16B37E}"/>
              </a:ext>
            </a:extLst>
          </p:cNvPr>
          <p:cNvSpPr txBox="1"/>
          <p:nvPr/>
        </p:nvSpPr>
        <p:spPr>
          <a:xfrm>
            <a:off x="2096429" y="242540"/>
            <a:ext cx="698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APLICACIÓN DESDE 14 DICIEMBRE 2019</a:t>
            </a:r>
          </a:p>
        </p:txBody>
      </p:sp>
    </p:spTree>
    <p:extLst>
      <p:ext uri="{BB962C8B-B14F-4D97-AF65-F5344CB8AC3E}">
        <p14:creationId xmlns:p14="http://schemas.microsoft.com/office/powerpoint/2010/main" val="3782467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15820</TotalTime>
  <Words>1127</Words>
  <Application>Microsoft Office PowerPoint</Application>
  <PresentationFormat>Panorámica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Luezas Alvarado</dc:creator>
  <cp:lastModifiedBy>Jaime Luezas Alvarado</cp:lastModifiedBy>
  <cp:revision>50</cp:revision>
  <cp:lastPrinted>2019-06-04T11:31:53Z</cp:lastPrinted>
  <dcterms:created xsi:type="dcterms:W3CDTF">2018-09-24T06:22:33Z</dcterms:created>
  <dcterms:modified xsi:type="dcterms:W3CDTF">2019-09-04T17:40:41Z</dcterms:modified>
</cp:coreProperties>
</file>